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6" r:id="rId22"/>
    <p:sldId id="278" r:id="rId23"/>
    <p:sldId id="279" r:id="rId24"/>
    <p:sldId id="280" r:id="rId25"/>
    <p:sldId id="281" r:id="rId26"/>
    <p:sldId id="282" r:id="rId27"/>
    <p:sldId id="283" r:id="rId28"/>
    <p:sldId id="284" r:id="rId29"/>
    <p:sldId id="297" r:id="rId30"/>
    <p:sldId id="285" r:id="rId31"/>
    <p:sldId id="295" r:id="rId32"/>
    <p:sldId id="296" r:id="rId33"/>
    <p:sldId id="286" r:id="rId34"/>
    <p:sldId id="287" r:id="rId35"/>
    <p:sldId id="288" r:id="rId36"/>
    <p:sldId id="289" r:id="rId37"/>
    <p:sldId id="290" r:id="rId38"/>
    <p:sldId id="291" r:id="rId39"/>
    <p:sldId id="292" r:id="rId40"/>
    <p:sldId id="293" r:id="rId41"/>
    <p:sldId id="294"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19" autoAdjust="0"/>
    <p:restoredTop sz="94660"/>
  </p:normalViewPr>
  <p:slideViewPr>
    <p:cSldViewPr snapToGrid="0">
      <p:cViewPr varScale="1">
        <p:scale>
          <a:sx n="96" d="100"/>
          <a:sy n="96" d="100"/>
        </p:scale>
        <p:origin x="96"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ad Jadhav" userId="6c9f284ebf18b95b" providerId="LiveId" clId="{4569E530-ACF7-48CB-8CC2-2E592186DE69}"/>
    <pc:docChg chg="delSld">
      <pc:chgData name="Prasad Jadhav" userId="6c9f284ebf18b95b" providerId="LiveId" clId="{4569E530-ACF7-48CB-8CC2-2E592186DE69}" dt="2023-07-23T13:48:06.680" v="1" actId="2696"/>
      <pc:docMkLst>
        <pc:docMk/>
      </pc:docMkLst>
      <pc:sldChg chg="del">
        <pc:chgData name="Prasad Jadhav" userId="6c9f284ebf18b95b" providerId="LiveId" clId="{4569E530-ACF7-48CB-8CC2-2E592186DE69}" dt="2023-07-23T13:48:06.680" v="1" actId="2696"/>
        <pc:sldMkLst>
          <pc:docMk/>
          <pc:sldMk cId="2231172572" sldId="257"/>
        </pc:sldMkLst>
      </pc:sldChg>
      <pc:sldChg chg="del">
        <pc:chgData name="Prasad Jadhav" userId="6c9f284ebf18b95b" providerId="LiveId" clId="{4569E530-ACF7-48CB-8CC2-2E592186DE69}" dt="2023-07-23T13:47:10.672" v="0" actId="2696"/>
        <pc:sldMkLst>
          <pc:docMk/>
          <pc:sldMk cId="3578159300" sldId="299"/>
        </pc:sldMkLst>
      </pc:sldChg>
    </pc:docChg>
  </pc:docChgLst>
  <pc:docChgLst>
    <pc:chgData name="Prasad Jadhav" userId="6c9f284ebf18b95b" providerId="LiveId" clId="{A849F1C9-4EF1-4319-9576-8CF8BD8E0CA4}"/>
    <pc:docChg chg="undo custSel modSld">
      <pc:chgData name="Prasad Jadhav" userId="6c9f284ebf18b95b" providerId="LiveId" clId="{A849F1C9-4EF1-4319-9576-8CF8BD8E0CA4}" dt="2023-07-23T13:38:09.484" v="91" actId="1076"/>
      <pc:docMkLst>
        <pc:docMk/>
      </pc:docMkLst>
      <pc:sldChg chg="addSp delSp modSp mod">
        <pc:chgData name="Prasad Jadhav" userId="6c9f284ebf18b95b" providerId="LiveId" clId="{A849F1C9-4EF1-4319-9576-8CF8BD8E0CA4}" dt="2023-07-23T13:38:09.484" v="91" actId="1076"/>
        <pc:sldMkLst>
          <pc:docMk/>
          <pc:sldMk cId="2231172572" sldId="257"/>
        </pc:sldMkLst>
        <pc:spChg chg="mod">
          <ac:chgData name="Prasad Jadhav" userId="6c9f284ebf18b95b" providerId="LiveId" clId="{A849F1C9-4EF1-4319-9576-8CF8BD8E0CA4}" dt="2023-07-23T13:32:28.457" v="62" actId="2710"/>
          <ac:spMkLst>
            <pc:docMk/>
            <pc:sldMk cId="2231172572" sldId="257"/>
            <ac:spMk id="2" creationId="{62F7AA8E-AAD3-0EDD-5524-8228A6D67049}"/>
          </ac:spMkLst>
        </pc:spChg>
        <pc:picChg chg="add del mod">
          <ac:chgData name="Prasad Jadhav" userId="6c9f284ebf18b95b" providerId="LiveId" clId="{A849F1C9-4EF1-4319-9576-8CF8BD8E0CA4}" dt="2023-07-23T13:33:34.397" v="67" actId="478"/>
          <ac:picMkLst>
            <pc:docMk/>
            <pc:sldMk cId="2231172572" sldId="257"/>
            <ac:picMk id="4" creationId="{5C209523-D927-B7F9-37E7-65286171C528}"/>
          </ac:picMkLst>
        </pc:picChg>
        <pc:picChg chg="add del mod modCrop">
          <ac:chgData name="Prasad Jadhav" userId="6c9f284ebf18b95b" providerId="LiveId" clId="{A849F1C9-4EF1-4319-9576-8CF8BD8E0CA4}" dt="2023-07-23T13:37:01.914" v="81" actId="478"/>
          <ac:picMkLst>
            <pc:docMk/>
            <pc:sldMk cId="2231172572" sldId="257"/>
            <ac:picMk id="6" creationId="{31EA6031-9CC6-7D64-70FE-2887755DD845}"/>
          </ac:picMkLst>
        </pc:picChg>
        <pc:picChg chg="add mod modCrop">
          <ac:chgData name="Prasad Jadhav" userId="6c9f284ebf18b95b" providerId="LiveId" clId="{A849F1C9-4EF1-4319-9576-8CF8BD8E0CA4}" dt="2023-07-23T13:38:09.484" v="91" actId="1076"/>
          <ac:picMkLst>
            <pc:docMk/>
            <pc:sldMk cId="2231172572" sldId="257"/>
            <ac:picMk id="8" creationId="{0F5F9935-962A-70C7-5441-30B02EF02943}"/>
          </ac:picMkLst>
        </pc:picChg>
      </pc:sldChg>
      <pc:sldChg chg="addSp modSp mod">
        <pc:chgData name="Prasad Jadhav" userId="6c9f284ebf18b95b" providerId="LiveId" clId="{A849F1C9-4EF1-4319-9576-8CF8BD8E0CA4}" dt="2023-07-22T07:24:22.902" v="48" actId="767"/>
        <pc:sldMkLst>
          <pc:docMk/>
          <pc:sldMk cId="2985158599" sldId="260"/>
        </pc:sldMkLst>
        <pc:spChg chg="add mod">
          <ac:chgData name="Prasad Jadhav" userId="6c9f284ebf18b95b" providerId="LiveId" clId="{A849F1C9-4EF1-4319-9576-8CF8BD8E0CA4}" dt="2023-07-22T07:24:11.143" v="47" actId="113"/>
          <ac:spMkLst>
            <pc:docMk/>
            <pc:sldMk cId="2985158599" sldId="260"/>
            <ac:spMk id="2" creationId="{83B03061-7AF2-303E-90E0-98FE019ADE30}"/>
          </ac:spMkLst>
        </pc:spChg>
        <pc:spChg chg="add mod">
          <ac:chgData name="Prasad Jadhav" userId="6c9f284ebf18b95b" providerId="LiveId" clId="{A849F1C9-4EF1-4319-9576-8CF8BD8E0CA4}" dt="2023-07-22T07:24:22.902" v="48" actId="767"/>
          <ac:spMkLst>
            <pc:docMk/>
            <pc:sldMk cId="2985158599" sldId="260"/>
            <ac:spMk id="3" creationId="{FD258987-3E6B-1C0F-869D-BFD5C8B97B8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38B9A2-7DAA-49D3-93FD-725169E81C0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AF46FD4E-AE86-41EC-A3EA-F6CCD886B2FF}">
      <dgm:prSet/>
      <dgm:spPr/>
      <dgm:t>
        <a:bodyPr/>
        <a:lstStyle/>
        <a:p>
          <a:pPr algn="ctr" rtl="0"/>
          <a:r>
            <a:rPr lang="en-US" sz="5400" b="1" dirty="0"/>
            <a:t>Analysis of </a:t>
          </a:r>
          <a:r>
            <a:rPr lang="en-US" b="1" dirty="0"/>
            <a:t>Superstore</a:t>
          </a:r>
          <a:r>
            <a:rPr lang="en-US" sz="5400" b="1" dirty="0"/>
            <a:t> Dataset </a:t>
          </a:r>
          <a:endParaRPr lang="en-IN" sz="4000" dirty="0"/>
        </a:p>
      </dgm:t>
    </dgm:pt>
    <dgm:pt modelId="{76FFEEFC-755C-482F-9C96-0E4AEBFD1DF8}" type="parTrans" cxnId="{CB65ECDD-0395-4901-AE54-C850A14027EA}">
      <dgm:prSet/>
      <dgm:spPr/>
      <dgm:t>
        <a:bodyPr/>
        <a:lstStyle/>
        <a:p>
          <a:endParaRPr lang="en-US"/>
        </a:p>
      </dgm:t>
    </dgm:pt>
    <dgm:pt modelId="{8A525C62-7AC5-4F44-BD5A-AF21D2D6D456}" type="sibTrans" cxnId="{CB65ECDD-0395-4901-AE54-C850A14027EA}">
      <dgm:prSet/>
      <dgm:spPr/>
      <dgm:t>
        <a:bodyPr/>
        <a:lstStyle/>
        <a:p>
          <a:endParaRPr lang="en-US"/>
        </a:p>
      </dgm:t>
    </dgm:pt>
    <dgm:pt modelId="{6A203C9D-E8F3-41EA-91E2-A60830F44842}" type="pres">
      <dgm:prSet presAssocID="{F738B9A2-7DAA-49D3-93FD-725169E81C09}" presName="linearFlow" presStyleCnt="0">
        <dgm:presLayoutVars>
          <dgm:resizeHandles val="exact"/>
        </dgm:presLayoutVars>
      </dgm:prSet>
      <dgm:spPr/>
    </dgm:pt>
    <dgm:pt modelId="{A90C6745-D63E-45C6-BB7C-C2601AE579C9}" type="pres">
      <dgm:prSet presAssocID="{AF46FD4E-AE86-41EC-A3EA-F6CCD886B2FF}" presName="node" presStyleLbl="node1" presStyleIdx="0" presStyleCnt="1" custScaleX="382755" custScaleY="50036" custLinFactNeighborX="-12884" custLinFactNeighborY="22814">
        <dgm:presLayoutVars>
          <dgm:bulletEnabled val="1"/>
        </dgm:presLayoutVars>
      </dgm:prSet>
      <dgm:spPr/>
    </dgm:pt>
  </dgm:ptLst>
  <dgm:cxnLst>
    <dgm:cxn modelId="{15FFF1CA-0A26-429D-907C-CAB13F7B1F49}" type="presOf" srcId="{F738B9A2-7DAA-49D3-93FD-725169E81C09}" destId="{6A203C9D-E8F3-41EA-91E2-A60830F44842}" srcOrd="0" destOrd="0" presId="urn:microsoft.com/office/officeart/2005/8/layout/process2"/>
    <dgm:cxn modelId="{CB65ECDD-0395-4901-AE54-C850A14027EA}" srcId="{F738B9A2-7DAA-49D3-93FD-725169E81C09}" destId="{AF46FD4E-AE86-41EC-A3EA-F6CCD886B2FF}" srcOrd="0" destOrd="0" parTransId="{76FFEEFC-755C-482F-9C96-0E4AEBFD1DF8}" sibTransId="{8A525C62-7AC5-4F44-BD5A-AF21D2D6D456}"/>
    <dgm:cxn modelId="{ACE744EF-77ED-40E5-9661-A605090A5FE3}" type="presOf" srcId="{AF46FD4E-AE86-41EC-A3EA-F6CCD886B2FF}" destId="{A90C6745-D63E-45C6-BB7C-C2601AE579C9}" srcOrd="0" destOrd="0" presId="urn:microsoft.com/office/officeart/2005/8/layout/process2"/>
    <dgm:cxn modelId="{0948B6C7-FCA4-4866-9A6E-E5C75B7ECD51}" type="presParOf" srcId="{6A203C9D-E8F3-41EA-91E2-A60830F44842}" destId="{A90C6745-D63E-45C6-BB7C-C2601AE579C9}" srcOrd="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C6745-D63E-45C6-BB7C-C2601AE579C9}">
      <dsp:nvSpPr>
        <dsp:cNvPr id="0" name=""/>
        <dsp:cNvSpPr/>
      </dsp:nvSpPr>
      <dsp:spPr>
        <a:xfrm>
          <a:off x="0" y="1306447"/>
          <a:ext cx="9422295" cy="136627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rtl="0">
            <a:lnSpc>
              <a:spcPct val="90000"/>
            </a:lnSpc>
            <a:spcBef>
              <a:spcPct val="0"/>
            </a:spcBef>
            <a:spcAft>
              <a:spcPct val="35000"/>
            </a:spcAft>
            <a:buNone/>
          </a:pPr>
          <a:r>
            <a:rPr lang="en-US" sz="4800" b="1" kern="1200" dirty="0"/>
            <a:t>Analysis of Superstore Dataset </a:t>
          </a:r>
          <a:endParaRPr lang="en-IN" sz="4800" kern="1200" dirty="0"/>
        </a:p>
      </dsp:txBody>
      <dsp:txXfrm>
        <a:off x="40017" y="1346464"/>
        <a:ext cx="9342261" cy="12862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567EB-E3BB-47ED-B94C-5CCAE5A44963}" type="datetimeFigureOut">
              <a:rPr lang="en-IN" smtClean="0"/>
              <a:t>23-07-2023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DC351-6C6B-4055-9558-F2E975161A07}" type="slidenum">
              <a:rPr lang="en-IN" smtClean="0"/>
              <a:t>‹#›</a:t>
            </a:fld>
            <a:endParaRPr lang="en-IN"/>
          </a:p>
        </p:txBody>
      </p:sp>
    </p:spTree>
    <p:extLst>
      <p:ext uri="{BB962C8B-B14F-4D97-AF65-F5344CB8AC3E}">
        <p14:creationId xmlns:p14="http://schemas.microsoft.com/office/powerpoint/2010/main" val="1217648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7/23/2023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bravehart101/sample-supermarket-dataset"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FC94E-BFB2-C9B6-9BD8-8028FAB5EF6C}"/>
              </a:ext>
            </a:extLst>
          </p:cNvPr>
          <p:cNvPicPr>
            <a:picLocks noChangeAspect="1"/>
          </p:cNvPicPr>
          <p:nvPr/>
        </p:nvPicPr>
        <p:blipFill>
          <a:blip r:embed="rId2"/>
          <a:stretch>
            <a:fillRect/>
          </a:stretch>
        </p:blipFill>
        <p:spPr>
          <a:xfrm>
            <a:off x="415675" y="256211"/>
            <a:ext cx="11451205" cy="4000829"/>
          </a:xfrm>
          <a:prstGeom prst="rect">
            <a:avLst/>
          </a:prstGeom>
        </p:spPr>
      </p:pic>
      <p:graphicFrame>
        <p:nvGraphicFramePr>
          <p:cNvPr id="7" name="Diagram 6">
            <a:extLst>
              <a:ext uri="{FF2B5EF4-FFF2-40B4-BE49-F238E27FC236}">
                <a16:creationId xmlns:a16="http://schemas.microsoft.com/office/drawing/2014/main" id="{AD35474C-EA38-FEA2-B5E2-B89E6AAE8A02}"/>
              </a:ext>
            </a:extLst>
          </p:cNvPr>
          <p:cNvGraphicFramePr/>
          <p:nvPr>
            <p:extLst>
              <p:ext uri="{D42A27DB-BD31-4B8C-83A1-F6EECF244321}">
                <p14:modId xmlns:p14="http://schemas.microsoft.com/office/powerpoint/2010/main" val="615910706"/>
              </p:ext>
            </p:extLst>
          </p:nvPr>
        </p:nvGraphicFramePr>
        <p:xfrm>
          <a:off x="1815548" y="3253078"/>
          <a:ext cx="9422295" cy="2733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9439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7648FA-36BB-2D05-934A-2CEDDFC27A43}"/>
              </a:ext>
            </a:extLst>
          </p:cNvPr>
          <p:cNvSpPr txBox="1"/>
          <p:nvPr/>
        </p:nvSpPr>
        <p:spPr>
          <a:xfrm>
            <a:off x="2133600" y="650241"/>
            <a:ext cx="10200640"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How did you Customize the Project and Make it your Own</a:t>
            </a:r>
            <a:endParaRPr lang="en-IN" sz="2800"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1CD7757-C2AE-0F43-800B-A81E4FCCE075}"/>
              </a:ext>
            </a:extLst>
          </p:cNvPr>
          <p:cNvSpPr txBox="1"/>
          <p:nvPr/>
        </p:nvSpPr>
        <p:spPr>
          <a:xfrm>
            <a:off x="1219200" y="1493520"/>
            <a:ext cx="10728960" cy="5109091"/>
          </a:xfrm>
          <a:prstGeom prst="rect">
            <a:avLst/>
          </a:prstGeom>
          <a:noFill/>
        </p:spPr>
        <p:txBody>
          <a:bodyPr wrap="square" rtlCol="0">
            <a:spAutoFit/>
          </a:bodyPr>
          <a:lstStyle/>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Personalized Project Objectives: </a:t>
            </a:r>
            <a:r>
              <a:rPr lang="en-US" dirty="0">
                <a:latin typeface="Times New Roman" panose="02020603050405020304" pitchFamily="18" charset="0"/>
                <a:cs typeface="Times New Roman" panose="02020603050405020304" pitchFamily="18" charset="0"/>
              </a:rPr>
              <a:t>I would review the initial project objectives and consider any additional goals or specific areas of focus that align with my expertise or interests. </a:t>
            </a:r>
          </a:p>
          <a:p>
            <a:pPr marL="342900" indent="-342900">
              <a:buClr>
                <a:schemeClr val="accent1"/>
              </a:buClr>
              <a:buFont typeface="Wingdings 3" panose="05040102010807070707" pitchFamily="18" charset="2"/>
              <a:buChar char="´"/>
            </a:pPr>
            <a:endParaRPr lang="en-US" sz="2000" b="1"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Tailored Analysis Techniques: </a:t>
            </a:r>
            <a:r>
              <a:rPr lang="en-US" dirty="0">
                <a:latin typeface="Times New Roman" panose="02020603050405020304" pitchFamily="18" charset="0"/>
                <a:cs typeface="Times New Roman" panose="02020603050405020304" pitchFamily="18" charset="0"/>
              </a:rPr>
              <a:t>While the project might include suggested analysis techniques, I would bring in my knowledge of advanced analytics methods or specialized statistical models that could provide deeper insights.</a:t>
            </a:r>
          </a:p>
          <a:p>
            <a:pPr marL="285750" indent="-285750">
              <a:buClr>
                <a:schemeClr val="accent1"/>
              </a:buClr>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Creative Data Visualization: </a:t>
            </a:r>
            <a:r>
              <a:rPr lang="en-US" dirty="0">
                <a:latin typeface="Times New Roman" panose="02020603050405020304" pitchFamily="18" charset="0"/>
                <a:cs typeface="Times New Roman" panose="02020603050405020304" pitchFamily="18" charset="0"/>
              </a:rPr>
              <a:t>To present the analysis findings in a visually appealing and easily understandable manner, I might explore creative data visualization techniques beyond the typical charts and graphs. This could involve using interactive dashboards, storytelling techniques, or infographics to engage stakeholders and convey the insights effectively.</a:t>
            </a:r>
          </a:p>
          <a:p>
            <a:pPr marL="285750" indent="-285750">
              <a:buClr>
                <a:schemeClr val="accent1"/>
              </a:buClr>
              <a:buFont typeface="Wingdings 3" panose="05040102010807070707" pitchFamily="18" charset="2"/>
              <a:buChar char="´"/>
            </a:pPr>
            <a:endParaRPr lang="en-US" b="1"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Domain-specific Insights: </a:t>
            </a:r>
            <a:r>
              <a:rPr lang="en-US" dirty="0">
                <a:latin typeface="Times New Roman" panose="02020603050405020304" pitchFamily="18" charset="0"/>
                <a:cs typeface="Times New Roman" panose="02020603050405020304" pitchFamily="18" charset="0"/>
              </a:rPr>
              <a:t>Drawing from my domain knowledge or prior experience, I would provide context-specific insights that go beyond the basic analysis</a:t>
            </a:r>
          </a:p>
          <a:p>
            <a:pPr marL="285750" indent="-285750">
              <a:buClr>
                <a:schemeClr val="accent1"/>
              </a:buClr>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Real-world Implementation Strategies: </a:t>
            </a:r>
            <a:r>
              <a:rPr lang="en-US" dirty="0">
                <a:latin typeface="Times New Roman" panose="02020603050405020304" pitchFamily="18" charset="0"/>
                <a:cs typeface="Times New Roman" panose="02020603050405020304" pitchFamily="18" charset="0"/>
              </a:rPr>
              <a:t>While recommendations are a crucial part of the project, I would ensure they are practical and actionable. This could involve providing specific implementation strategies, such as launching loyalty programs, optimizing pricing structures, or improving inventory management.</a:t>
            </a:r>
          </a:p>
        </p:txBody>
      </p:sp>
    </p:spTree>
    <p:extLst>
      <p:ext uri="{BB962C8B-B14F-4D97-AF65-F5344CB8AC3E}">
        <p14:creationId xmlns:p14="http://schemas.microsoft.com/office/powerpoint/2010/main" val="160508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094F01-0F19-A6E0-FF64-0A80CB9963B8}"/>
              </a:ext>
            </a:extLst>
          </p:cNvPr>
          <p:cNvSpPr txBox="1"/>
          <p:nvPr/>
        </p:nvSpPr>
        <p:spPr>
          <a:xfrm>
            <a:off x="2092960" y="558800"/>
            <a:ext cx="9113520" cy="954107"/>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Modelling techniques, Methodologies and Frameworks were applied</a:t>
            </a:r>
            <a:endParaRPr lang="en-IN" sz="2800" b="1"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94FF8175-1B59-D35C-C732-9D298EE2DA19}"/>
              </a:ext>
            </a:extLst>
          </p:cNvPr>
          <p:cNvSpPr txBox="1">
            <a:spLocks/>
          </p:cNvSpPr>
          <p:nvPr/>
        </p:nvSpPr>
        <p:spPr>
          <a:xfrm>
            <a:off x="1209040" y="1697202"/>
            <a:ext cx="10901680" cy="5353838"/>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3" panose="05040102010807070707" pitchFamily="18" charset="2"/>
              <a:buChar char=""/>
            </a:pPr>
            <a:r>
              <a:rPr lang="en-US" b="1" dirty="0">
                <a:solidFill>
                  <a:schemeClr val="tx1"/>
                </a:solidFill>
                <a:latin typeface="Times New Roman" panose="02020603050405020304" pitchFamily="18" charset="0"/>
                <a:cs typeface="Times New Roman" panose="02020603050405020304" pitchFamily="18" charset="0"/>
              </a:rPr>
              <a:t>Exploratory Data Analysis (EDA) : </a:t>
            </a:r>
            <a:r>
              <a:rPr lang="en-US" dirty="0">
                <a:solidFill>
                  <a:schemeClr val="tx1"/>
                </a:solidFill>
                <a:latin typeface="Times New Roman" panose="02020603050405020304" pitchFamily="18" charset="0"/>
                <a:cs typeface="Times New Roman" panose="02020603050405020304" pitchFamily="18" charset="0"/>
              </a:rPr>
              <a:t>EDA techniques were employed to gain initial insights into the dataset. This included data visualization through charts, graphs, and plots to understand the distribution of variables, identify outliers, and detect patterns or relationships between different variables. </a:t>
            </a:r>
          </a:p>
          <a:p>
            <a:r>
              <a:rPr lang="en-US" b="1" dirty="0">
                <a:solidFill>
                  <a:schemeClr val="tx1"/>
                </a:solidFill>
                <a:latin typeface="Times New Roman" panose="02020603050405020304" pitchFamily="18" charset="0"/>
                <a:cs typeface="Times New Roman" panose="02020603050405020304" pitchFamily="18" charset="0"/>
              </a:rPr>
              <a:t>Statistical Analysis : </a:t>
            </a:r>
            <a:r>
              <a:rPr lang="en-US" dirty="0">
                <a:solidFill>
                  <a:schemeClr val="tx1"/>
                </a:solidFill>
                <a:latin typeface="Times New Roman" panose="02020603050405020304" pitchFamily="18" charset="0"/>
                <a:cs typeface="Times New Roman" panose="02020603050405020304" pitchFamily="18" charset="0"/>
              </a:rPr>
              <a:t>Utilized to uncover correlations, trends, and patterns within the Superstore dataset. These techniques helped in understanding the impact of various factors on sales, customer behavior, and operational efficiency. </a:t>
            </a:r>
          </a:p>
          <a:p>
            <a:r>
              <a:rPr lang="en-US" b="1" dirty="0">
                <a:solidFill>
                  <a:schemeClr val="tx1"/>
                </a:solidFill>
                <a:latin typeface="Times New Roman" panose="02020603050405020304" pitchFamily="18" charset="0"/>
                <a:cs typeface="Times New Roman" panose="02020603050405020304" pitchFamily="18" charset="0"/>
              </a:rPr>
              <a:t>Customer Segmentation : </a:t>
            </a:r>
            <a:r>
              <a:rPr lang="en-US" dirty="0">
                <a:solidFill>
                  <a:schemeClr val="tx1"/>
                </a:solidFill>
                <a:latin typeface="Times New Roman" panose="02020603050405020304" pitchFamily="18" charset="0"/>
                <a:cs typeface="Times New Roman" panose="02020603050405020304" pitchFamily="18" charset="0"/>
              </a:rPr>
              <a:t>applied o categorize customers based on their attributes and buying behavior. This allowed for the identification of distinct customer groups with specific needs and preferences, enabling targeted marketing strategies. </a:t>
            </a:r>
          </a:p>
          <a:p>
            <a:r>
              <a:rPr lang="en-US" b="1" dirty="0">
                <a:solidFill>
                  <a:schemeClr val="tx1"/>
                </a:solidFill>
                <a:latin typeface="Times New Roman" panose="02020603050405020304" pitchFamily="18" charset="0"/>
                <a:cs typeface="Times New Roman" panose="02020603050405020304" pitchFamily="18" charset="0"/>
              </a:rPr>
              <a:t>Data Visualization : </a:t>
            </a:r>
            <a:r>
              <a:rPr lang="en-US" dirty="0">
                <a:solidFill>
                  <a:schemeClr val="tx1"/>
                </a:solidFill>
                <a:latin typeface="Times New Roman" panose="02020603050405020304" pitchFamily="18" charset="0"/>
                <a:cs typeface="Times New Roman" panose="02020603050405020304" pitchFamily="18" charset="0"/>
              </a:rPr>
              <a:t>Advanced data visualization techniques using tools like Python libraries (e.g., Matplotlib, Seaborn) were used to create visually appealing and informative charts, graphs, and dashboards. These visualizations facilitated the effective communication of analysis results and provided a clear representation of key findings. These modelling techniques, methodologies, and frameworks formed the foundation of the "Analysis of Superstore dataset" project for Data Analytics, ensuring a systematic and data-driven approach to extract valuable insights from the dataset.</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837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903AF9-3ADF-B59D-CB52-0196C25C1148}"/>
              </a:ext>
            </a:extLst>
          </p:cNvPr>
          <p:cNvSpPr txBox="1"/>
          <p:nvPr/>
        </p:nvSpPr>
        <p:spPr>
          <a:xfrm>
            <a:off x="3556000" y="721360"/>
            <a:ext cx="5405120" cy="523220"/>
          </a:xfrm>
          <a:prstGeom prst="rect">
            <a:avLst/>
          </a:prstGeom>
          <a:noFill/>
        </p:spPr>
        <p:txBody>
          <a:bodyPr wrap="square" rtlCol="0">
            <a:spAutoFit/>
          </a:bodyPr>
          <a:lstStyle/>
          <a:p>
            <a:r>
              <a:rPr lang="en-US" dirty="0"/>
              <a:t>	</a:t>
            </a:r>
            <a:r>
              <a:rPr lang="en-US" sz="2800" b="1" dirty="0">
                <a:latin typeface="Times New Roman" panose="02020603050405020304" pitchFamily="18" charset="0"/>
                <a:cs typeface="Times New Roman" panose="02020603050405020304" pitchFamily="18" charset="0"/>
              </a:rPr>
              <a:t>				</a:t>
            </a:r>
            <a:r>
              <a:rPr lang="en-US" sz="2800" b="1" u="sng" dirty="0">
                <a:latin typeface="Times New Roman" panose="02020603050405020304" pitchFamily="18" charset="0"/>
                <a:cs typeface="Times New Roman" panose="02020603050405020304" pitchFamily="18" charset="0"/>
              </a:rPr>
              <a:t>Dataset</a:t>
            </a:r>
            <a:endParaRPr lang="en-IN"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BEA3BD6-863C-DC00-9B97-F48CAF3DC580}"/>
              </a:ext>
            </a:extLst>
          </p:cNvPr>
          <p:cNvSpPr txBox="1"/>
          <p:nvPr/>
        </p:nvSpPr>
        <p:spPr>
          <a:xfrm>
            <a:off x="1544320" y="1574800"/>
            <a:ext cx="9987280" cy="2308324"/>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1. Data Set URL </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u="sng"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https://www.kaggle.com/datasets/bravehart101/sample-supermarket-dataset</a:t>
            </a:r>
            <a:endParaRPr lang="en-US" sz="1800" u="sng" dirty="0">
              <a:latin typeface="Times New Roman" panose="02020603050405020304" pitchFamily="18" charset="0"/>
              <a:cs typeface="Times New Roman" panose="02020603050405020304" pitchFamily="18" charset="0"/>
            </a:endParaRPr>
          </a:p>
          <a:p>
            <a:br>
              <a:rPr lang="en-IN" sz="1800"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2. </a:t>
            </a:r>
            <a:r>
              <a:rPr lang="en-US" sz="1800" b="1" dirty="0">
                <a:latin typeface="Times New Roman" panose="02020603050405020304" pitchFamily="18" charset="0"/>
                <a:cs typeface="Times New Roman" panose="02020603050405020304" pitchFamily="18" charset="0"/>
              </a:rPr>
              <a:t>About the dataset </a:t>
            </a:r>
            <a:r>
              <a:rPr lang="en-US" sz="1800" dirty="0">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a:t>
            </a:r>
            <a:r>
              <a:rPr lang="en-US" sz="1800" dirty="0">
                <a:latin typeface="Times New Roman" panose="02020603050405020304" pitchFamily="18" charset="0"/>
                <a:cs typeface="Times New Roman" panose="02020603050405020304" pitchFamily="18" charset="0"/>
              </a:rPr>
              <a:t>he dataset provides information about the sales and profit from a supermarket.</a:t>
            </a:r>
          </a:p>
          <a:p>
            <a:br>
              <a:rPr lang="en-US"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3. Dataset details </a:t>
            </a:r>
            <a:r>
              <a:rPr lang="en-US" sz="1800" dirty="0">
                <a:latin typeface="Times New Roman" panose="02020603050405020304" pitchFamily="18" charset="0"/>
                <a:cs typeface="Times New Roman" panose="02020603050405020304" pitchFamily="18" charset="0"/>
              </a:rPr>
              <a:t>: the dataset contains the following format -  </a:t>
            </a:r>
            <a:br>
              <a:rPr lang="en-US" sz="1800" dirty="0"/>
            </a:br>
            <a:endParaRPr lang="en-IN" dirty="0"/>
          </a:p>
        </p:txBody>
      </p:sp>
      <p:sp>
        <p:nvSpPr>
          <p:cNvPr id="6" name="TextBox 5">
            <a:extLst>
              <a:ext uri="{FF2B5EF4-FFF2-40B4-BE49-F238E27FC236}">
                <a16:creationId xmlns:a16="http://schemas.microsoft.com/office/drawing/2014/main" id="{7E4D8851-A76B-0F24-B04B-F8EEB5E2C61F}"/>
              </a:ext>
            </a:extLst>
          </p:cNvPr>
          <p:cNvSpPr txBox="1"/>
          <p:nvPr/>
        </p:nvSpPr>
        <p:spPr>
          <a:xfrm>
            <a:off x="1544320" y="3789680"/>
            <a:ext cx="8890000" cy="2509520"/>
          </a:xfrm>
          <a:prstGeom prst="rect">
            <a:avLst/>
          </a:prstGeom>
          <a:noFill/>
        </p:spPr>
        <p:txBody>
          <a:bodyPr wrap="square" rtlCol="0">
            <a:spAutoFit/>
          </a:bodyPr>
          <a:lstStyle/>
          <a:p>
            <a:endParaRPr lang="en-IN" dirty="0"/>
          </a:p>
        </p:txBody>
      </p:sp>
      <p:graphicFrame>
        <p:nvGraphicFramePr>
          <p:cNvPr id="7" name="Content Placeholder 3">
            <a:extLst>
              <a:ext uri="{FF2B5EF4-FFF2-40B4-BE49-F238E27FC236}">
                <a16:creationId xmlns:a16="http://schemas.microsoft.com/office/drawing/2014/main" id="{EA0216EF-5BFA-230C-93B9-2C009B45C298}"/>
              </a:ext>
            </a:extLst>
          </p:cNvPr>
          <p:cNvGraphicFramePr>
            <a:graphicFrameLocks/>
          </p:cNvGraphicFramePr>
          <p:nvPr>
            <p:extLst>
              <p:ext uri="{D42A27DB-BD31-4B8C-83A1-F6EECF244321}">
                <p14:modId xmlns:p14="http://schemas.microsoft.com/office/powerpoint/2010/main" val="2296963709"/>
              </p:ext>
            </p:extLst>
          </p:nvPr>
        </p:nvGraphicFramePr>
        <p:xfrm>
          <a:off x="1732280" y="3701364"/>
          <a:ext cx="9611360" cy="2270677"/>
        </p:xfrm>
        <a:graphic>
          <a:graphicData uri="http://schemas.openxmlformats.org/drawingml/2006/table">
            <a:tbl>
              <a:tblPr firstRow="1" bandRow="1">
                <a:tableStyleId>{5C22544A-7EE6-4342-B048-85BDC9FD1C3A}</a:tableStyleId>
              </a:tblPr>
              <a:tblGrid>
                <a:gridCol w="4805680">
                  <a:extLst>
                    <a:ext uri="{9D8B030D-6E8A-4147-A177-3AD203B41FA5}">
                      <a16:colId xmlns:a16="http://schemas.microsoft.com/office/drawing/2014/main" val="2712618378"/>
                    </a:ext>
                  </a:extLst>
                </a:gridCol>
                <a:gridCol w="4805680">
                  <a:extLst>
                    <a:ext uri="{9D8B030D-6E8A-4147-A177-3AD203B41FA5}">
                      <a16:colId xmlns:a16="http://schemas.microsoft.com/office/drawing/2014/main" val="1467256461"/>
                    </a:ext>
                  </a:extLst>
                </a:gridCol>
              </a:tblGrid>
              <a:tr h="577081">
                <a:tc>
                  <a:txBody>
                    <a:bodyPr/>
                    <a:lstStyle/>
                    <a:p>
                      <a:r>
                        <a:rPr lang="en-US" sz="2000" dirty="0">
                          <a:latin typeface="Times New Roman" panose="02020603050405020304" pitchFamily="18" charset="0"/>
                          <a:cs typeface="Times New Roman" panose="02020603050405020304" pitchFamily="18" charset="0"/>
                        </a:rPr>
                        <a:t>Size </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1.06 MB</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3516602"/>
                  </a:ext>
                </a:extLst>
              </a:tr>
              <a:tr h="577081">
                <a:tc>
                  <a:txBody>
                    <a:bodyPr/>
                    <a:lstStyle/>
                    <a:p>
                      <a:r>
                        <a:rPr lang="en-US" sz="2000" dirty="0">
                          <a:latin typeface="Times New Roman" panose="02020603050405020304" pitchFamily="18" charset="0"/>
                          <a:cs typeface="Times New Roman" panose="02020603050405020304" pitchFamily="18" charset="0"/>
                        </a:rPr>
                        <a:t>Number</a:t>
                      </a:r>
                      <a:r>
                        <a:rPr lang="en-US" sz="2000" baseline="0" dirty="0">
                          <a:latin typeface="Times New Roman" panose="02020603050405020304" pitchFamily="18" charset="0"/>
                          <a:cs typeface="Times New Roman" panose="02020603050405020304" pitchFamily="18" charset="0"/>
                        </a:rPr>
                        <a:t> of columns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13</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8419704"/>
                  </a:ext>
                </a:extLst>
              </a:tr>
              <a:tr h="539434">
                <a:tc>
                  <a:txBody>
                    <a:bodyPr/>
                    <a:lstStyle/>
                    <a:p>
                      <a:r>
                        <a:rPr lang="en-US" sz="2000" dirty="0">
                          <a:latin typeface="Times New Roman" panose="02020603050405020304" pitchFamily="18" charset="0"/>
                          <a:cs typeface="Times New Roman" panose="02020603050405020304" pitchFamily="18" charset="0"/>
                        </a:rPr>
                        <a:t>Number of rows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9994</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650120"/>
                  </a:ext>
                </a:extLst>
              </a:tr>
              <a:tr h="577081">
                <a:tc>
                  <a:txBody>
                    <a:bodyPr/>
                    <a:lstStyle/>
                    <a:p>
                      <a:r>
                        <a:rPr lang="en-US" sz="2000" dirty="0">
                          <a:latin typeface="Times New Roman" panose="02020603050405020304" pitchFamily="18" charset="0"/>
                          <a:cs typeface="Times New Roman" panose="02020603050405020304" pitchFamily="18" charset="0"/>
                        </a:rPr>
                        <a:t>Original</a:t>
                      </a:r>
                      <a:r>
                        <a:rPr lang="en-US" sz="2000" baseline="0" dirty="0">
                          <a:latin typeface="Times New Roman" panose="02020603050405020304" pitchFamily="18" charset="0"/>
                          <a:cs typeface="Times New Roman" panose="02020603050405020304" pitchFamily="18" charset="0"/>
                        </a:rPr>
                        <a:t> file format</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CSV</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9940008"/>
                  </a:ext>
                </a:extLst>
              </a:tr>
            </a:tbl>
          </a:graphicData>
        </a:graphic>
      </p:graphicFrame>
    </p:spTree>
    <p:extLst>
      <p:ext uri="{BB962C8B-B14F-4D97-AF65-F5344CB8AC3E}">
        <p14:creationId xmlns:p14="http://schemas.microsoft.com/office/powerpoint/2010/main" val="2190816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D00377-6268-BC8E-E1C9-31EE731AA644}"/>
              </a:ext>
            </a:extLst>
          </p:cNvPr>
          <p:cNvSpPr txBox="1"/>
          <p:nvPr/>
        </p:nvSpPr>
        <p:spPr>
          <a:xfrm>
            <a:off x="2042160" y="649883"/>
            <a:ext cx="8818880" cy="1354217"/>
          </a:xfrm>
          <a:prstGeom prst="rect">
            <a:avLst/>
          </a:prstGeom>
          <a:noFill/>
        </p:spPr>
        <p:txBody>
          <a:bodyPr wrap="square" rtlCol="0">
            <a:spAutoFit/>
          </a:bodyPr>
          <a:lstStyle/>
          <a:p>
            <a:r>
              <a:rPr lang="en-US" dirty="0"/>
              <a:t>		</a:t>
            </a:r>
            <a:r>
              <a:rPr lang="en-IN" sz="2800" b="1" u="sng" dirty="0">
                <a:latin typeface="Times New Roman" panose="02020603050405020304" pitchFamily="18" charset="0"/>
                <a:cs typeface="Times New Roman" panose="02020603050405020304" pitchFamily="18" charset="0"/>
              </a:rPr>
              <a:t>Importing the dataset and Perform Operations</a:t>
            </a:r>
          </a:p>
          <a:p>
            <a:endParaRPr lang="en-IN" b="1" dirty="0"/>
          </a:p>
          <a:p>
            <a:endParaRPr lang="en-IN" sz="1800" b="1" dirty="0"/>
          </a:p>
          <a:p>
            <a:endParaRPr lang="en-IN" sz="1800" b="1" dirty="0"/>
          </a:p>
        </p:txBody>
      </p:sp>
      <p:sp>
        <p:nvSpPr>
          <p:cNvPr id="3" name="TextBox 2">
            <a:extLst>
              <a:ext uri="{FF2B5EF4-FFF2-40B4-BE49-F238E27FC236}">
                <a16:creationId xmlns:a16="http://schemas.microsoft.com/office/drawing/2014/main" id="{3EDF2D47-87B7-2000-8816-A3EBD08DCB7D}"/>
              </a:ext>
            </a:extLst>
          </p:cNvPr>
          <p:cNvSpPr txBox="1"/>
          <p:nvPr/>
        </p:nvSpPr>
        <p:spPr>
          <a:xfrm>
            <a:off x="2428240" y="1402080"/>
            <a:ext cx="8625840" cy="5355312"/>
          </a:xfrm>
          <a:prstGeom prst="rect">
            <a:avLst/>
          </a:prstGeom>
          <a:noFill/>
        </p:spPr>
        <p:txBody>
          <a:bodyPr wrap="square" rtlCol="0">
            <a:spAutoFit/>
          </a:bodyPr>
          <a:lstStyle/>
          <a:p>
            <a:pPr marL="0" indent="0">
              <a:buNone/>
            </a:pPr>
            <a:r>
              <a:rPr lang="en-IN" sz="1800" b="1" dirty="0">
                <a:latin typeface="Times New Roman" panose="02020603050405020304" pitchFamily="18" charset="0"/>
                <a:cs typeface="Times New Roman" panose="02020603050405020304" pitchFamily="18" charset="0"/>
              </a:rPr>
              <a:t># Importing libraries</a:t>
            </a:r>
          </a:p>
          <a:p>
            <a:pPr marL="0" indent="0">
              <a:buNone/>
            </a:pPr>
            <a:r>
              <a:rPr lang="en-IN" sz="1800" dirty="0">
                <a:latin typeface="Times New Roman" panose="02020603050405020304" pitchFamily="18" charset="0"/>
                <a:cs typeface="Times New Roman" panose="02020603050405020304" pitchFamily="18" charset="0"/>
              </a:rPr>
              <a:t>import pandas as pd </a:t>
            </a:r>
          </a:p>
          <a:p>
            <a:pPr marL="0" indent="0">
              <a:buNone/>
            </a:pPr>
            <a:r>
              <a:rPr lang="en-IN" sz="1800" dirty="0">
                <a:latin typeface="Times New Roman" panose="02020603050405020304" pitchFamily="18" charset="0"/>
                <a:cs typeface="Times New Roman" panose="02020603050405020304" pitchFamily="18" charset="0"/>
              </a:rPr>
              <a:t>import numpy as np</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rPr>
              <a:t># Loading Dataset</a:t>
            </a:r>
            <a:endParaRPr lang="en-IN" sz="1800" b="1" dirty="0">
              <a:latin typeface="Times New Roman" panose="02020603050405020304" pitchFamily="18" charset="0"/>
              <a:cs typeface="Times New Roman" panose="02020603050405020304" pitchFamily="18" charset="0"/>
            </a:endParaRPr>
          </a:p>
          <a:p>
            <a:r>
              <a:rPr lang="en-IN" b="0" dirty="0">
                <a:effectLst/>
                <a:latin typeface="Times New Roman" panose="02020603050405020304" pitchFamily="18" charset="0"/>
                <a:cs typeface="Times New Roman" panose="02020603050405020304" pitchFamily="18" charset="0"/>
              </a:rPr>
              <a:t>df=pd.read_csv("SampleSuperstore.csv")</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b="1" u="sng" dirty="0">
                <a:latin typeface="Times New Roman" panose="02020603050405020304" pitchFamily="18" charset="0"/>
                <a:cs typeface="Times New Roman" panose="02020603050405020304" pitchFamily="18" charset="0"/>
              </a:rPr>
              <a:t># checking data type and missing values</a:t>
            </a:r>
            <a:r>
              <a:rPr lang="en-IN" sz="1800" dirty="0">
                <a:latin typeface="Times New Roman" panose="02020603050405020304" pitchFamily="18" charset="0"/>
                <a:cs typeface="Times New Roman" panose="02020603050405020304" pitchFamily="18" charset="0"/>
              </a:rPr>
              <a:t>:</a:t>
            </a:r>
          </a:p>
          <a:p>
            <a:pPr marL="0" indent="0">
              <a:buNone/>
            </a:pPr>
            <a:r>
              <a:rPr lang="en-IN" sz="1800" dirty="0">
                <a:latin typeface="Times New Roman" panose="02020603050405020304" pitchFamily="18" charset="0"/>
                <a:cs typeface="Times New Roman" panose="02020603050405020304" pitchFamily="18" charset="0"/>
              </a:rPr>
              <a:t>df.info() </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b="1" u="sng" dirty="0">
                <a:latin typeface="Times New Roman" panose="02020603050405020304" pitchFamily="18" charset="0"/>
                <a:cs typeface="Times New Roman" panose="02020603050405020304" pitchFamily="18" charset="0"/>
              </a:rPr>
              <a:t># Read the columns or Features of the dataset</a:t>
            </a:r>
            <a:r>
              <a:rPr lang="en-IN" sz="1800" dirty="0">
                <a:latin typeface="Times New Roman" panose="02020603050405020304" pitchFamily="18" charset="0"/>
                <a:cs typeface="Times New Roman" panose="02020603050405020304" pitchFamily="18" charset="0"/>
              </a:rPr>
              <a:t>: </a:t>
            </a:r>
          </a:p>
          <a:p>
            <a:pPr marL="0" indent="0">
              <a:buNone/>
            </a:pPr>
            <a:r>
              <a:rPr lang="en-IN" sz="1800" dirty="0">
                <a:latin typeface="Times New Roman" panose="02020603050405020304" pitchFamily="18" charset="0"/>
                <a:cs typeface="Times New Roman" panose="02020603050405020304" pitchFamily="18" charset="0"/>
              </a:rPr>
              <a:t>df.columns </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b="1" u="sng" dirty="0">
                <a:latin typeface="Times New Roman" panose="02020603050405020304" pitchFamily="18" charset="0"/>
                <a:cs typeface="Times New Roman" panose="02020603050405020304" pitchFamily="18" charset="0"/>
              </a:rPr>
              <a:t># Null Value check</a:t>
            </a:r>
            <a:r>
              <a:rPr lang="en-IN" sz="1800" dirty="0">
                <a:latin typeface="Times New Roman" panose="02020603050405020304" pitchFamily="18" charset="0"/>
                <a:cs typeface="Times New Roman" panose="02020603050405020304" pitchFamily="18" charset="0"/>
              </a:rPr>
              <a:t>: </a:t>
            </a:r>
          </a:p>
          <a:p>
            <a:pPr marL="0" indent="0">
              <a:buNone/>
            </a:pPr>
            <a:r>
              <a:rPr lang="en-IN" sz="1800" dirty="0">
                <a:latin typeface="Times New Roman" panose="02020603050405020304" pitchFamily="18" charset="0"/>
                <a:cs typeface="Times New Roman" panose="02020603050405020304" pitchFamily="18" charset="0"/>
              </a:rPr>
              <a:t>df.isnull().sum() </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b="1" u="sng" dirty="0">
                <a:latin typeface="Times New Roman" panose="02020603050405020304" pitchFamily="18" charset="0"/>
                <a:cs typeface="Times New Roman" panose="02020603050405020304" pitchFamily="18" charset="0"/>
              </a:rPr>
              <a:t># Read the Duplicate value</a:t>
            </a:r>
            <a:r>
              <a:rPr lang="en-IN" sz="1800" dirty="0">
                <a:latin typeface="Times New Roman" panose="02020603050405020304" pitchFamily="18" charset="0"/>
                <a:cs typeface="Times New Roman" panose="02020603050405020304" pitchFamily="18" charset="0"/>
              </a:rPr>
              <a:t>: </a:t>
            </a:r>
          </a:p>
          <a:p>
            <a:pPr marL="0" indent="0">
              <a:buNone/>
            </a:pPr>
            <a:r>
              <a:rPr lang="en-IN" sz="1800" dirty="0">
                <a:latin typeface="Times New Roman" panose="02020603050405020304" pitchFamily="18" charset="0"/>
                <a:cs typeface="Times New Roman" panose="02020603050405020304" pitchFamily="18" charset="0"/>
              </a:rPr>
              <a:t>df.duplicated().sum() </a:t>
            </a:r>
          </a:p>
          <a:p>
            <a:endParaRPr lang="en-IN" dirty="0"/>
          </a:p>
        </p:txBody>
      </p:sp>
    </p:spTree>
    <p:extLst>
      <p:ext uri="{BB962C8B-B14F-4D97-AF65-F5344CB8AC3E}">
        <p14:creationId xmlns:p14="http://schemas.microsoft.com/office/powerpoint/2010/main" val="4001054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13A4B-85F8-2947-C12B-CF680762F657}"/>
              </a:ext>
            </a:extLst>
          </p:cNvPr>
          <p:cNvSpPr txBox="1"/>
          <p:nvPr/>
        </p:nvSpPr>
        <p:spPr>
          <a:xfrm>
            <a:off x="2499360" y="599440"/>
            <a:ext cx="8514080"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Pre-Processing of data &amp; Exploratory data analysis</a:t>
            </a:r>
            <a:endParaRPr lang="en-IN"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38DB93B-9F91-7CB6-DB94-84EB972F67E0}"/>
              </a:ext>
            </a:extLst>
          </p:cNvPr>
          <p:cNvPicPr>
            <a:picLocks noChangeAspect="1"/>
          </p:cNvPicPr>
          <p:nvPr/>
        </p:nvPicPr>
        <p:blipFill rotWithShape="1">
          <a:blip r:embed="rId2"/>
          <a:srcRect l="2235" t="1345" r="4507" b="3301"/>
          <a:stretch/>
        </p:blipFill>
        <p:spPr>
          <a:xfrm>
            <a:off x="1550505" y="1254863"/>
            <a:ext cx="10042496" cy="5432184"/>
          </a:xfrm>
          <a:prstGeom prst="rect">
            <a:avLst/>
          </a:prstGeom>
        </p:spPr>
      </p:pic>
    </p:spTree>
    <p:extLst>
      <p:ext uri="{BB962C8B-B14F-4D97-AF65-F5344CB8AC3E}">
        <p14:creationId xmlns:p14="http://schemas.microsoft.com/office/powerpoint/2010/main" val="1910383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6D2B95-D74B-E47E-A420-26E75B955AEC}"/>
              </a:ext>
            </a:extLst>
          </p:cNvPr>
          <p:cNvPicPr>
            <a:picLocks noChangeAspect="1"/>
          </p:cNvPicPr>
          <p:nvPr/>
        </p:nvPicPr>
        <p:blipFill rotWithShape="1">
          <a:blip r:embed="rId2"/>
          <a:srcRect l="575" t="1331" r="3186" b="3211"/>
          <a:stretch/>
        </p:blipFill>
        <p:spPr>
          <a:xfrm>
            <a:off x="1272209" y="1240403"/>
            <a:ext cx="10646798" cy="5287618"/>
          </a:xfrm>
          <a:prstGeom prst="rect">
            <a:avLst/>
          </a:prstGeom>
        </p:spPr>
      </p:pic>
    </p:spTree>
    <p:extLst>
      <p:ext uri="{BB962C8B-B14F-4D97-AF65-F5344CB8AC3E}">
        <p14:creationId xmlns:p14="http://schemas.microsoft.com/office/powerpoint/2010/main" val="390991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9A216-7A55-0AE5-B2F8-EECF3EC57C22}"/>
              </a:ext>
            </a:extLst>
          </p:cNvPr>
          <p:cNvPicPr>
            <a:picLocks noChangeAspect="1"/>
          </p:cNvPicPr>
          <p:nvPr/>
        </p:nvPicPr>
        <p:blipFill rotWithShape="1">
          <a:blip r:embed="rId2"/>
          <a:srcRect l="325" t="3680" r="2425" b="3763"/>
          <a:stretch/>
        </p:blipFill>
        <p:spPr>
          <a:xfrm>
            <a:off x="1137036" y="1343769"/>
            <a:ext cx="10797872" cy="5041128"/>
          </a:xfrm>
          <a:prstGeom prst="rect">
            <a:avLst/>
          </a:prstGeom>
        </p:spPr>
      </p:pic>
    </p:spTree>
    <p:extLst>
      <p:ext uri="{BB962C8B-B14F-4D97-AF65-F5344CB8AC3E}">
        <p14:creationId xmlns:p14="http://schemas.microsoft.com/office/powerpoint/2010/main" val="3768358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4CF7B-E8F9-01BE-570E-1533BF8DE5B2}"/>
              </a:ext>
            </a:extLst>
          </p:cNvPr>
          <p:cNvSpPr txBox="1"/>
          <p:nvPr/>
        </p:nvSpPr>
        <p:spPr>
          <a:xfrm>
            <a:off x="2719346" y="186333"/>
            <a:ext cx="8141254" cy="162656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Dropping Unnecessary Columns</a:t>
            </a:r>
          </a:p>
          <a:p>
            <a:endParaRPr lang="en-US" sz="2000" b="1" dirty="0">
              <a:latin typeface="Times New Roman" panose="02020603050405020304" pitchFamily="18" charset="0"/>
              <a:cs typeface="Times New Roman" panose="02020603050405020304" pitchFamily="18" charset="0"/>
            </a:endParaRPr>
          </a:p>
          <a:p>
            <a:pPr marL="457200" indent="-457200">
              <a:buClr>
                <a:schemeClr val="accent1"/>
              </a:buClr>
              <a:buFont typeface="Wingdings 3" panose="05040102010807070707" pitchFamily="18" charset="2"/>
              <a:buChar char="´"/>
            </a:pPr>
            <a:r>
              <a:rPr lang="en-US" b="0" i="0" dirty="0">
                <a:solidFill>
                  <a:srgbClr val="000000"/>
                </a:solidFill>
                <a:effectLst/>
                <a:latin typeface="Times New Roman" panose="02020603050405020304" pitchFamily="18" charset="0"/>
                <a:cs typeface="Times New Roman" panose="02020603050405020304" pitchFamily="18" charset="0"/>
              </a:rPr>
              <a:t>'Postal Code' column is nothing so we can drop this column.</a:t>
            </a:r>
          </a:p>
          <a:p>
            <a:pPr marL="342900" indent="-342900">
              <a:buClr>
                <a:schemeClr val="accent1"/>
              </a:buClr>
              <a:buFont typeface="Wingdings 3" panose="05040102010807070707" pitchFamily="18" charset="2"/>
              <a:buChar char="´"/>
            </a:pPr>
            <a:r>
              <a:rPr lang="en-US" dirty="0">
                <a:solidFill>
                  <a:srgbClr val="000000"/>
                </a:solidFill>
                <a:latin typeface="Times New Roman" panose="02020603050405020304" pitchFamily="18" charset="0"/>
                <a:cs typeface="Times New Roman" panose="02020603050405020304" pitchFamily="18" charset="0"/>
              </a:rPr>
              <a:t>  T</a:t>
            </a:r>
            <a:r>
              <a:rPr lang="en-US" b="0" i="0" dirty="0">
                <a:solidFill>
                  <a:srgbClr val="000000"/>
                </a:solidFill>
                <a:effectLst/>
                <a:latin typeface="Times New Roman" panose="02020603050405020304" pitchFamily="18" charset="0"/>
                <a:cs typeface="Times New Roman" panose="02020603050405020304" pitchFamily="18" charset="0"/>
              </a:rPr>
              <a:t>he data is for </a:t>
            </a:r>
            <a:r>
              <a:rPr lang="en-US" b="1" i="0" dirty="0">
                <a:solidFill>
                  <a:srgbClr val="000000"/>
                </a:solidFill>
                <a:effectLst/>
                <a:latin typeface="Times New Roman" panose="02020603050405020304" pitchFamily="18" charset="0"/>
                <a:cs typeface="Times New Roman" panose="02020603050405020304" pitchFamily="18" charset="0"/>
              </a:rPr>
              <a:t>US</a:t>
            </a:r>
            <a:r>
              <a:rPr lang="en-US" b="0" i="0" dirty="0">
                <a:solidFill>
                  <a:srgbClr val="000000"/>
                </a:solidFill>
                <a:effectLst/>
                <a:latin typeface="Times New Roman" panose="02020603050405020304" pitchFamily="18" charset="0"/>
                <a:cs typeface="Times New Roman" panose="02020603050405020304" pitchFamily="18" charset="0"/>
              </a:rPr>
              <a:t> country only, so we can drop the 'Country' column as          	we don't need any analysis to be done based on it.</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319E94B-90CC-7997-849A-7F8D41836EF5}"/>
              </a:ext>
            </a:extLst>
          </p:cNvPr>
          <p:cNvPicPr>
            <a:picLocks noChangeAspect="1"/>
          </p:cNvPicPr>
          <p:nvPr/>
        </p:nvPicPr>
        <p:blipFill rotWithShape="1">
          <a:blip r:embed="rId2"/>
          <a:srcRect l="2806" t="10504" r="171" b="7305"/>
          <a:stretch/>
        </p:blipFill>
        <p:spPr>
          <a:xfrm>
            <a:off x="1940561" y="1742767"/>
            <a:ext cx="9509318" cy="1200441"/>
          </a:xfrm>
          <a:prstGeom prst="rect">
            <a:avLst/>
          </a:prstGeom>
        </p:spPr>
      </p:pic>
      <p:pic>
        <p:nvPicPr>
          <p:cNvPr id="6" name="Picture 5">
            <a:extLst>
              <a:ext uri="{FF2B5EF4-FFF2-40B4-BE49-F238E27FC236}">
                <a16:creationId xmlns:a16="http://schemas.microsoft.com/office/drawing/2014/main" id="{11B87A3F-D2A6-FA74-5ECD-472E18A016F7}"/>
              </a:ext>
            </a:extLst>
          </p:cNvPr>
          <p:cNvPicPr>
            <a:picLocks noChangeAspect="1"/>
          </p:cNvPicPr>
          <p:nvPr/>
        </p:nvPicPr>
        <p:blipFill rotWithShape="1">
          <a:blip r:embed="rId3"/>
          <a:srcRect l="1258" t="13840" r="3570" b="47837"/>
          <a:stretch/>
        </p:blipFill>
        <p:spPr>
          <a:xfrm>
            <a:off x="1940561" y="2943208"/>
            <a:ext cx="9509318" cy="1156942"/>
          </a:xfrm>
          <a:prstGeom prst="rect">
            <a:avLst/>
          </a:prstGeom>
        </p:spPr>
      </p:pic>
      <p:pic>
        <p:nvPicPr>
          <p:cNvPr id="8" name="Picture 7">
            <a:extLst>
              <a:ext uri="{FF2B5EF4-FFF2-40B4-BE49-F238E27FC236}">
                <a16:creationId xmlns:a16="http://schemas.microsoft.com/office/drawing/2014/main" id="{4B2F56C5-CB2D-56EE-A5F1-89541C1D2AAB}"/>
              </a:ext>
            </a:extLst>
          </p:cNvPr>
          <p:cNvPicPr>
            <a:picLocks noChangeAspect="1"/>
          </p:cNvPicPr>
          <p:nvPr/>
        </p:nvPicPr>
        <p:blipFill rotWithShape="1">
          <a:blip r:embed="rId4"/>
          <a:srcRect r="3088" b="6517"/>
          <a:stretch/>
        </p:blipFill>
        <p:spPr>
          <a:xfrm>
            <a:off x="1940561" y="4074890"/>
            <a:ext cx="9509318" cy="2672500"/>
          </a:xfrm>
          <a:prstGeom prst="rect">
            <a:avLst/>
          </a:prstGeom>
        </p:spPr>
      </p:pic>
    </p:spTree>
    <p:extLst>
      <p:ext uri="{BB962C8B-B14F-4D97-AF65-F5344CB8AC3E}">
        <p14:creationId xmlns:p14="http://schemas.microsoft.com/office/powerpoint/2010/main" val="940851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B3308-C196-C5F4-FCA1-7DA245C888BF}"/>
              </a:ext>
            </a:extLst>
          </p:cNvPr>
          <p:cNvPicPr>
            <a:picLocks noChangeAspect="1"/>
          </p:cNvPicPr>
          <p:nvPr/>
        </p:nvPicPr>
        <p:blipFill rotWithShape="1">
          <a:blip r:embed="rId2"/>
          <a:srcRect t="-2974" r="4800" b="4166"/>
          <a:stretch/>
        </p:blipFill>
        <p:spPr>
          <a:xfrm>
            <a:off x="1629728" y="654287"/>
            <a:ext cx="10461555" cy="5549426"/>
          </a:xfrm>
          <a:prstGeom prst="rect">
            <a:avLst/>
          </a:prstGeom>
        </p:spPr>
      </p:pic>
    </p:spTree>
    <p:extLst>
      <p:ext uri="{BB962C8B-B14F-4D97-AF65-F5344CB8AC3E}">
        <p14:creationId xmlns:p14="http://schemas.microsoft.com/office/powerpoint/2010/main" val="95861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7C256-22E3-05D0-AAC0-9ECB01DB420C}"/>
              </a:ext>
            </a:extLst>
          </p:cNvPr>
          <p:cNvPicPr>
            <a:picLocks noChangeAspect="1"/>
          </p:cNvPicPr>
          <p:nvPr/>
        </p:nvPicPr>
        <p:blipFill rotWithShape="1">
          <a:blip r:embed="rId2"/>
          <a:srcRect l="-1469" t="-2230" r="4917" b="4259"/>
          <a:stretch/>
        </p:blipFill>
        <p:spPr>
          <a:xfrm>
            <a:off x="1219200" y="1123117"/>
            <a:ext cx="10852484" cy="5141325"/>
          </a:xfrm>
          <a:prstGeom prst="rect">
            <a:avLst/>
          </a:prstGeom>
        </p:spPr>
      </p:pic>
    </p:spTree>
    <p:extLst>
      <p:ext uri="{BB962C8B-B14F-4D97-AF65-F5344CB8AC3E}">
        <p14:creationId xmlns:p14="http://schemas.microsoft.com/office/powerpoint/2010/main" val="408176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E94ADF-8158-2C46-9848-8B02C4D58955}"/>
              </a:ext>
            </a:extLst>
          </p:cNvPr>
          <p:cNvSpPr txBox="1"/>
          <p:nvPr/>
        </p:nvSpPr>
        <p:spPr>
          <a:xfrm>
            <a:off x="4582160" y="426822"/>
            <a:ext cx="9276080" cy="646331"/>
          </a:xfrm>
          <a:prstGeom prst="rect">
            <a:avLst/>
          </a:prstGeom>
          <a:noFill/>
        </p:spPr>
        <p:txBody>
          <a:bodyPr wrap="square" rtlCol="0">
            <a:spAutoFit/>
          </a:bodyPr>
          <a:lstStyle/>
          <a:p>
            <a:endParaRPr lang="en-US" dirty="0"/>
          </a:p>
          <a:p>
            <a:endParaRPr lang="en-IN" dirty="0"/>
          </a:p>
        </p:txBody>
      </p:sp>
      <p:sp>
        <p:nvSpPr>
          <p:cNvPr id="3" name="Title 1">
            <a:extLst>
              <a:ext uri="{FF2B5EF4-FFF2-40B4-BE49-F238E27FC236}">
                <a16:creationId xmlns:a16="http://schemas.microsoft.com/office/drawing/2014/main" id="{85E18B14-6B8E-BE7E-E5D1-8609F9BF60FA}"/>
              </a:ext>
            </a:extLst>
          </p:cNvPr>
          <p:cNvSpPr txBox="1">
            <a:spLocks/>
          </p:cNvSpPr>
          <p:nvPr/>
        </p:nvSpPr>
        <p:spPr>
          <a:xfrm>
            <a:off x="2794000" y="589280"/>
            <a:ext cx="9649753" cy="4470399"/>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u="sng" dirty="0">
                <a:latin typeface="Times New Roman" panose="02020603050405020304" pitchFamily="18" charset="0"/>
                <a:cs typeface="Times New Roman" panose="02020603050405020304" pitchFamily="18" charset="0"/>
              </a:rPr>
              <a:t>Project </a:t>
            </a:r>
            <a:r>
              <a:rPr lang="en-US" sz="3200" b="1" u="sng" dirty="0">
                <a:latin typeface="Times New Roman" panose="02020603050405020304" pitchFamily="18" charset="0"/>
                <a:cs typeface="Times New Roman" panose="02020603050405020304" pitchFamily="18" charset="0"/>
              </a:rPr>
              <a:t>Title </a:t>
            </a:r>
            <a:r>
              <a:rPr lang="en-US" sz="2800" b="1" u="sng" dirty="0">
                <a:latin typeface="Times New Roman" panose="02020603050405020304" pitchFamily="18" charset="0"/>
                <a:cs typeface="Times New Roman" panose="02020603050405020304" pitchFamily="18" charset="0"/>
              </a:rPr>
              <a:t>: Analysis of Superstore Dataset</a:t>
            </a:r>
          </a:p>
          <a:p>
            <a:endParaRPr lang="en-US" sz="2800" b="1" u="sng" dirty="0"/>
          </a:p>
          <a:p>
            <a:endParaRPr lang="en-US" sz="2800" b="1" u="sng" dirty="0"/>
          </a:p>
          <a:p>
            <a:endParaRPr lang="en-IN" sz="2800" b="1" u="sng" dirty="0"/>
          </a:p>
        </p:txBody>
      </p:sp>
      <p:sp>
        <p:nvSpPr>
          <p:cNvPr id="4" name="Content Placeholder 2">
            <a:extLst>
              <a:ext uri="{FF2B5EF4-FFF2-40B4-BE49-F238E27FC236}">
                <a16:creationId xmlns:a16="http://schemas.microsoft.com/office/drawing/2014/main" id="{D77DE51D-D8CC-D949-887F-0980B6503756}"/>
              </a:ext>
            </a:extLst>
          </p:cNvPr>
          <p:cNvSpPr txBox="1">
            <a:spLocks/>
          </p:cNvSpPr>
          <p:nvPr/>
        </p:nvSpPr>
        <p:spPr>
          <a:xfrm>
            <a:off x="1981200" y="1540188"/>
            <a:ext cx="8915400" cy="4632857"/>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b="1" u="sng" dirty="0">
                <a:solidFill>
                  <a:schemeClr val="tx1"/>
                </a:solidFill>
                <a:latin typeface="Times New Roman" panose="02020603050405020304" pitchFamily="18" charset="0"/>
                <a:cs typeface="Times New Roman" panose="02020603050405020304" pitchFamily="18" charset="0"/>
              </a:rPr>
              <a:t>Introduction</a:t>
            </a:r>
            <a:r>
              <a:rPr lang="en-US" sz="2000" dirty="0">
                <a:solidFill>
                  <a:schemeClr val="tx1"/>
                </a:solidFill>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"Analysis of Superstore Dataset" </a:t>
            </a:r>
            <a:r>
              <a:rPr lang="en-US" sz="2000" dirty="0">
                <a:latin typeface="Times New Roman" panose="02020603050405020304" pitchFamily="18" charset="0"/>
                <a:cs typeface="Times New Roman" panose="02020603050405020304" pitchFamily="18" charset="0"/>
              </a:rPr>
              <a:t>project aims to explore and analyze a comprehensive dataset from a fictional superstore. The management of  Superstore, a retail company, wants to gain insights into their sales data to optimize their operations and improve profitability. They have provided a dataset containing information about their customers, products, and transactions over a certain period. The objective of this project is to analyze the dataset and extract meaningful insights by performing various data analytics techniques and statistical analyses. The analysis should focus on identifying patterns, trends, and relationships within the data, as well as identifying factors that may impact sales and customer behavior. Additionally, the project should include recommendations for the management team on potential strategies to increase sales, reduce costs, and enhance overall business performance based on the findings from the analysis.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370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BBB1C-6FFF-6E07-7743-08FF4E213EB9}"/>
              </a:ext>
            </a:extLst>
          </p:cNvPr>
          <p:cNvPicPr>
            <a:picLocks noChangeAspect="1"/>
          </p:cNvPicPr>
          <p:nvPr/>
        </p:nvPicPr>
        <p:blipFill rotWithShape="1">
          <a:blip r:embed="rId2"/>
          <a:srcRect r="1443" b="1500"/>
          <a:stretch/>
        </p:blipFill>
        <p:spPr>
          <a:xfrm>
            <a:off x="938254" y="1353143"/>
            <a:ext cx="11131826" cy="5153582"/>
          </a:xfrm>
          <a:prstGeom prst="rect">
            <a:avLst/>
          </a:prstGeom>
        </p:spPr>
      </p:pic>
    </p:spTree>
    <p:extLst>
      <p:ext uri="{BB962C8B-B14F-4D97-AF65-F5344CB8AC3E}">
        <p14:creationId xmlns:p14="http://schemas.microsoft.com/office/powerpoint/2010/main" val="421146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706135-553D-3A15-4EEB-35A42A7CFF16}"/>
              </a:ext>
            </a:extLst>
          </p:cNvPr>
          <p:cNvSpPr txBox="1"/>
          <p:nvPr/>
        </p:nvSpPr>
        <p:spPr>
          <a:xfrm>
            <a:off x="2932264" y="1673978"/>
            <a:ext cx="8274216" cy="2868542"/>
          </a:xfrm>
          <a:prstGeom prst="rect">
            <a:avLst/>
          </a:prstGeom>
          <a:noFill/>
        </p:spPr>
        <p:txBody>
          <a:bodyPr wrap="square" rtlCol="0">
            <a:spAutoFit/>
          </a:bodyPr>
          <a:lstStyle/>
          <a:p>
            <a:pPr algn="ctr"/>
            <a:endParaRPr lang="en-IN" sz="2400" b="1" u="sng" dirty="0">
              <a:latin typeface="Times New Roman" panose="02020603050405020304" pitchFamily="18" charset="0"/>
              <a:cs typeface="Times New Roman" panose="02020603050405020304" pitchFamily="18" charset="0"/>
            </a:endParaRPr>
          </a:p>
          <a:p>
            <a:r>
              <a:rPr lang="en-US" sz="2000" dirty="0"/>
              <a:t>We can visualize the data further in 4 different ways</a:t>
            </a:r>
          </a:p>
          <a:p>
            <a:endParaRPr lang="en-US" sz="2000" dirty="0"/>
          </a:p>
          <a:p>
            <a:pPr marL="285750" indent="-285750">
              <a:lnSpc>
                <a:spcPct val="150000"/>
              </a:lnSpc>
              <a:buClr>
                <a:schemeClr val="accent1"/>
              </a:buClr>
              <a:buFont typeface="Wingdings 3" panose="05040102010807070707" pitchFamily="18" charset="2"/>
              <a:buChar char="´"/>
            </a:pPr>
            <a:r>
              <a:rPr lang="en-US" sz="2000" dirty="0">
                <a:latin typeface="Times New Roman" panose="02020603050405020304" pitchFamily="18" charset="0"/>
                <a:cs typeface="Times New Roman" panose="02020603050405020304" pitchFamily="18" charset="0"/>
              </a:rPr>
              <a:t>Region level </a:t>
            </a:r>
          </a:p>
          <a:p>
            <a:pPr marL="285750" indent="-285750">
              <a:lnSpc>
                <a:spcPct val="150000"/>
              </a:lnSpc>
              <a:buClr>
                <a:schemeClr val="accent1"/>
              </a:buClr>
              <a:buFont typeface="Wingdings 3" panose="05040102010807070707" pitchFamily="18" charset="2"/>
              <a:buChar char="´"/>
            </a:pPr>
            <a:r>
              <a:rPr lang="en-US" sz="2000" dirty="0">
                <a:latin typeface="Times New Roman" panose="02020603050405020304" pitchFamily="18" charset="0"/>
                <a:cs typeface="Times New Roman" panose="02020603050405020304" pitchFamily="18" charset="0"/>
              </a:rPr>
              <a:t>Segment level </a:t>
            </a:r>
          </a:p>
          <a:p>
            <a:pPr marL="285750" indent="-285750">
              <a:lnSpc>
                <a:spcPct val="150000"/>
              </a:lnSpc>
              <a:buClr>
                <a:schemeClr val="accent1"/>
              </a:buClr>
              <a:buFont typeface="Wingdings 3" panose="05040102010807070707" pitchFamily="18" charset="2"/>
              <a:buChar char="´"/>
            </a:pPr>
            <a:r>
              <a:rPr lang="en-US" sz="2000" dirty="0">
                <a:latin typeface="Times New Roman" panose="02020603050405020304" pitchFamily="18" charset="0"/>
                <a:cs typeface="Times New Roman" panose="02020603050405020304" pitchFamily="18" charset="0"/>
              </a:rPr>
              <a:t>Category &amp; Sub-category level</a:t>
            </a:r>
          </a:p>
          <a:p>
            <a:pPr marL="285750" indent="-285750">
              <a:lnSpc>
                <a:spcPct val="150000"/>
              </a:lnSpc>
              <a:buClr>
                <a:schemeClr val="accent1"/>
              </a:buClr>
              <a:buFont typeface="Wingdings 3" panose="05040102010807070707" pitchFamily="18" charset="2"/>
              <a:buChar char="´"/>
            </a:pPr>
            <a:r>
              <a:rPr lang="en-US" sz="2000" dirty="0">
                <a:latin typeface="Times New Roman" panose="02020603050405020304" pitchFamily="18" charset="0"/>
                <a:cs typeface="Times New Roman" panose="02020603050405020304" pitchFamily="18" charset="0"/>
              </a:rPr>
              <a:t>City &amp; State level </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0F7B707-E9FA-93B8-B610-B595CDC15427}"/>
              </a:ext>
            </a:extLst>
          </p:cNvPr>
          <p:cNvSpPr txBox="1"/>
          <p:nvPr/>
        </p:nvSpPr>
        <p:spPr>
          <a:xfrm>
            <a:off x="2844800" y="873759"/>
            <a:ext cx="7264400" cy="800219"/>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			      </a:t>
            </a:r>
            <a:r>
              <a:rPr lang="en-IN" sz="2800" b="1" u="sng" dirty="0">
                <a:latin typeface="Times New Roman" panose="02020603050405020304" pitchFamily="18" charset="0"/>
                <a:cs typeface="Times New Roman" panose="02020603050405020304" pitchFamily="18" charset="0"/>
              </a:rPr>
              <a:t>Visualization of Data</a:t>
            </a:r>
          </a:p>
          <a:p>
            <a:endParaRPr lang="en-IN" dirty="0"/>
          </a:p>
        </p:txBody>
      </p:sp>
    </p:spTree>
    <p:extLst>
      <p:ext uri="{BB962C8B-B14F-4D97-AF65-F5344CB8AC3E}">
        <p14:creationId xmlns:p14="http://schemas.microsoft.com/office/powerpoint/2010/main" val="324922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BB4225-9A9D-5C71-F537-734E5839D979}"/>
              </a:ext>
            </a:extLst>
          </p:cNvPr>
          <p:cNvPicPr>
            <a:picLocks noChangeAspect="1"/>
          </p:cNvPicPr>
          <p:nvPr/>
        </p:nvPicPr>
        <p:blipFill rotWithShape="1">
          <a:blip r:embed="rId2"/>
          <a:srcRect l="1388" t="386" r="5694"/>
          <a:stretch/>
        </p:blipFill>
        <p:spPr>
          <a:xfrm>
            <a:off x="1696720" y="647365"/>
            <a:ext cx="10129520" cy="5786789"/>
          </a:xfrm>
          <a:prstGeom prst="rect">
            <a:avLst/>
          </a:prstGeom>
        </p:spPr>
      </p:pic>
    </p:spTree>
    <p:extLst>
      <p:ext uri="{BB962C8B-B14F-4D97-AF65-F5344CB8AC3E}">
        <p14:creationId xmlns:p14="http://schemas.microsoft.com/office/powerpoint/2010/main" val="1561738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12BFA-8E03-ACF5-D90E-FDA43F2F04A6}"/>
              </a:ext>
            </a:extLst>
          </p:cNvPr>
          <p:cNvPicPr>
            <a:picLocks noChangeAspect="1"/>
          </p:cNvPicPr>
          <p:nvPr/>
        </p:nvPicPr>
        <p:blipFill rotWithShape="1">
          <a:blip r:embed="rId2"/>
          <a:srcRect l="-1020" t="2309" r="4008" b="5972"/>
          <a:stretch/>
        </p:blipFill>
        <p:spPr>
          <a:xfrm>
            <a:off x="1402079" y="1097280"/>
            <a:ext cx="10586721" cy="5207267"/>
          </a:xfrm>
          <a:prstGeom prst="rect">
            <a:avLst/>
          </a:prstGeom>
        </p:spPr>
      </p:pic>
    </p:spTree>
    <p:extLst>
      <p:ext uri="{BB962C8B-B14F-4D97-AF65-F5344CB8AC3E}">
        <p14:creationId xmlns:p14="http://schemas.microsoft.com/office/powerpoint/2010/main" val="3679572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D161F7-E98B-81F9-1422-64172F2FC3EC}"/>
              </a:ext>
            </a:extLst>
          </p:cNvPr>
          <p:cNvPicPr>
            <a:picLocks noChangeAspect="1"/>
          </p:cNvPicPr>
          <p:nvPr/>
        </p:nvPicPr>
        <p:blipFill rotWithShape="1">
          <a:blip r:embed="rId2"/>
          <a:srcRect r="36431"/>
          <a:stretch/>
        </p:blipFill>
        <p:spPr>
          <a:xfrm>
            <a:off x="589280" y="653031"/>
            <a:ext cx="5506720" cy="5212938"/>
          </a:xfrm>
          <a:prstGeom prst="rect">
            <a:avLst/>
          </a:prstGeom>
        </p:spPr>
      </p:pic>
      <p:pic>
        <p:nvPicPr>
          <p:cNvPr id="5" name="Picture 4">
            <a:extLst>
              <a:ext uri="{FF2B5EF4-FFF2-40B4-BE49-F238E27FC236}">
                <a16:creationId xmlns:a16="http://schemas.microsoft.com/office/drawing/2014/main" id="{9AC21099-4493-B3E0-5811-4C2D593C29EC}"/>
              </a:ext>
            </a:extLst>
          </p:cNvPr>
          <p:cNvPicPr>
            <a:picLocks noChangeAspect="1"/>
          </p:cNvPicPr>
          <p:nvPr/>
        </p:nvPicPr>
        <p:blipFill rotWithShape="1">
          <a:blip r:embed="rId3"/>
          <a:srcRect l="870" t="4529" r="34973" b="2075"/>
          <a:stretch/>
        </p:blipFill>
        <p:spPr>
          <a:xfrm>
            <a:off x="6325740" y="745412"/>
            <a:ext cx="5723136" cy="5028176"/>
          </a:xfrm>
          <a:prstGeom prst="rect">
            <a:avLst/>
          </a:prstGeom>
        </p:spPr>
      </p:pic>
    </p:spTree>
    <p:extLst>
      <p:ext uri="{BB962C8B-B14F-4D97-AF65-F5344CB8AC3E}">
        <p14:creationId xmlns:p14="http://schemas.microsoft.com/office/powerpoint/2010/main" val="1696424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E8D914-C573-7730-F552-36EDC45865F4}"/>
              </a:ext>
            </a:extLst>
          </p:cNvPr>
          <p:cNvPicPr>
            <a:picLocks noChangeAspect="1"/>
          </p:cNvPicPr>
          <p:nvPr/>
        </p:nvPicPr>
        <p:blipFill rotWithShape="1">
          <a:blip r:embed="rId2"/>
          <a:srcRect r="3283"/>
          <a:stretch/>
        </p:blipFill>
        <p:spPr>
          <a:xfrm>
            <a:off x="1026583" y="406129"/>
            <a:ext cx="10843505" cy="6248942"/>
          </a:xfrm>
          <a:prstGeom prst="rect">
            <a:avLst/>
          </a:prstGeom>
        </p:spPr>
      </p:pic>
    </p:spTree>
    <p:extLst>
      <p:ext uri="{BB962C8B-B14F-4D97-AF65-F5344CB8AC3E}">
        <p14:creationId xmlns:p14="http://schemas.microsoft.com/office/powerpoint/2010/main" val="87468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8D4374-FE09-65B7-D19F-5A12185C5FD0}"/>
              </a:ext>
            </a:extLst>
          </p:cNvPr>
          <p:cNvPicPr>
            <a:picLocks noChangeAspect="1"/>
          </p:cNvPicPr>
          <p:nvPr/>
        </p:nvPicPr>
        <p:blipFill>
          <a:blip r:embed="rId2"/>
          <a:stretch>
            <a:fillRect/>
          </a:stretch>
        </p:blipFill>
        <p:spPr>
          <a:xfrm>
            <a:off x="1442720" y="176578"/>
            <a:ext cx="9692640" cy="6504843"/>
          </a:xfrm>
          <a:prstGeom prst="rect">
            <a:avLst/>
          </a:prstGeom>
        </p:spPr>
      </p:pic>
    </p:spTree>
    <p:extLst>
      <p:ext uri="{BB962C8B-B14F-4D97-AF65-F5344CB8AC3E}">
        <p14:creationId xmlns:p14="http://schemas.microsoft.com/office/powerpoint/2010/main" val="57135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13B45-DE9B-7F1B-D06B-F00DB1DEB97E}"/>
              </a:ext>
            </a:extLst>
          </p:cNvPr>
          <p:cNvPicPr>
            <a:picLocks noChangeAspect="1"/>
          </p:cNvPicPr>
          <p:nvPr/>
        </p:nvPicPr>
        <p:blipFill rotWithShape="1">
          <a:blip r:embed="rId2"/>
          <a:srcRect l="1223" t="2239" r="2153"/>
          <a:stretch/>
        </p:blipFill>
        <p:spPr>
          <a:xfrm>
            <a:off x="624840" y="117396"/>
            <a:ext cx="11394440" cy="6623208"/>
          </a:xfrm>
          <a:prstGeom prst="rect">
            <a:avLst/>
          </a:prstGeom>
        </p:spPr>
      </p:pic>
    </p:spTree>
    <p:extLst>
      <p:ext uri="{BB962C8B-B14F-4D97-AF65-F5344CB8AC3E}">
        <p14:creationId xmlns:p14="http://schemas.microsoft.com/office/powerpoint/2010/main" val="3387148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03ABFF-EFF8-4ADC-2977-70C61D900C60}"/>
              </a:ext>
            </a:extLst>
          </p:cNvPr>
          <p:cNvPicPr>
            <a:picLocks noChangeAspect="1"/>
          </p:cNvPicPr>
          <p:nvPr/>
        </p:nvPicPr>
        <p:blipFill rotWithShape="1">
          <a:blip r:embed="rId2"/>
          <a:srcRect l="814" t="1303" r="1637"/>
          <a:stretch/>
        </p:blipFill>
        <p:spPr>
          <a:xfrm>
            <a:off x="538480" y="177800"/>
            <a:ext cx="11653520" cy="6502400"/>
          </a:xfrm>
          <a:prstGeom prst="rect">
            <a:avLst/>
          </a:prstGeom>
        </p:spPr>
      </p:pic>
    </p:spTree>
    <p:extLst>
      <p:ext uri="{BB962C8B-B14F-4D97-AF65-F5344CB8AC3E}">
        <p14:creationId xmlns:p14="http://schemas.microsoft.com/office/powerpoint/2010/main" val="3725670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1941B6-F38A-39CC-D2A4-6B12AC5899EF}"/>
              </a:ext>
            </a:extLst>
          </p:cNvPr>
          <p:cNvPicPr>
            <a:picLocks noChangeAspect="1"/>
          </p:cNvPicPr>
          <p:nvPr/>
        </p:nvPicPr>
        <p:blipFill rotWithShape="1">
          <a:blip r:embed="rId2"/>
          <a:srcRect l="1102" r="1624" b="2398"/>
          <a:stretch/>
        </p:blipFill>
        <p:spPr>
          <a:xfrm>
            <a:off x="497841" y="284480"/>
            <a:ext cx="11419840" cy="6289040"/>
          </a:xfrm>
          <a:prstGeom prst="rect">
            <a:avLst/>
          </a:prstGeom>
        </p:spPr>
      </p:pic>
    </p:spTree>
    <p:extLst>
      <p:ext uri="{BB962C8B-B14F-4D97-AF65-F5344CB8AC3E}">
        <p14:creationId xmlns:p14="http://schemas.microsoft.com/office/powerpoint/2010/main" val="1144699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536258-2187-E952-B0EB-84B1F8033C34}"/>
              </a:ext>
            </a:extLst>
          </p:cNvPr>
          <p:cNvSpPr txBox="1"/>
          <p:nvPr/>
        </p:nvSpPr>
        <p:spPr>
          <a:xfrm>
            <a:off x="3139440" y="680720"/>
            <a:ext cx="9519920" cy="523220"/>
          </a:xfrm>
          <a:prstGeom prst="rect">
            <a:avLst/>
          </a:prstGeom>
          <a:noFill/>
        </p:spPr>
        <p:txBody>
          <a:bodyPr wrap="square" rtlCol="0">
            <a:spAutoFit/>
          </a:bodyPr>
          <a:lstStyle/>
          <a:p>
            <a:r>
              <a:rPr lang="en-US" sz="2800" b="1" dirty="0"/>
              <a:t>					</a:t>
            </a:r>
            <a:r>
              <a:rPr lang="en-US" sz="2800" b="1" u="sng" dirty="0">
                <a:latin typeface="Times New Roman" panose="02020603050405020304" pitchFamily="18" charset="0"/>
                <a:cs typeface="Times New Roman" panose="02020603050405020304" pitchFamily="18" charset="0"/>
              </a:rPr>
              <a:t>Things I Did </a:t>
            </a:r>
            <a:endParaRPr lang="en-IN" sz="2800" b="1" u="sng"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24B4843D-92EF-CFF5-054F-874DCC77240E}"/>
              </a:ext>
            </a:extLst>
          </p:cNvPr>
          <p:cNvSpPr txBox="1">
            <a:spLocks/>
          </p:cNvSpPr>
          <p:nvPr/>
        </p:nvSpPr>
        <p:spPr>
          <a:xfrm>
            <a:off x="2092960" y="1544320"/>
            <a:ext cx="9101071" cy="4643120"/>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b="1" dirty="0">
                <a:solidFill>
                  <a:schemeClr val="tx1"/>
                </a:solidFill>
                <a:latin typeface="Times New Roman" panose="02020603050405020304" pitchFamily="18" charset="0"/>
                <a:cs typeface="Times New Roman" panose="02020603050405020304" pitchFamily="18" charset="0"/>
              </a:rPr>
              <a:t>Data Collection and Preprocessing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Collect and preprocess the Superstore dataset. </a:t>
            </a:r>
          </a:p>
          <a:p>
            <a:pPr>
              <a:buFont typeface="Wingdings 3" panose="05040102010807070707" pitchFamily="18" charset="2"/>
              <a:buChar char=""/>
            </a:pPr>
            <a:r>
              <a:rPr lang="en-US" sz="2000" b="1" dirty="0">
                <a:solidFill>
                  <a:schemeClr val="tx1"/>
                </a:solidFill>
                <a:latin typeface="Times New Roman" panose="02020603050405020304" pitchFamily="18" charset="0"/>
                <a:cs typeface="Times New Roman" panose="02020603050405020304" pitchFamily="18" charset="0"/>
              </a:rPr>
              <a:t>Sales Analysis</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Analyze sales metrics, trends, and factors influencing sales fluctuations. </a:t>
            </a:r>
          </a:p>
          <a:p>
            <a:r>
              <a:rPr lang="en-US" sz="2000" b="1" dirty="0">
                <a:solidFill>
                  <a:schemeClr val="tx1"/>
                </a:solidFill>
                <a:latin typeface="Times New Roman" panose="02020603050405020304" pitchFamily="18" charset="0"/>
                <a:cs typeface="Times New Roman" panose="02020603050405020304" pitchFamily="18" charset="0"/>
              </a:rPr>
              <a:t>Customer Behavior Analysis</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Study customer demographics, preferences, and segmentation for personalized strategies.</a:t>
            </a:r>
            <a:endParaRPr lang="en-US" sz="2000" b="1" dirty="0">
              <a:latin typeface="Times New Roman" panose="02020603050405020304" pitchFamily="18" charset="0"/>
              <a:cs typeface="Times New Roman" panose="02020603050405020304" pitchFamily="18" charset="0"/>
            </a:endParaRPr>
          </a:p>
          <a:p>
            <a:r>
              <a:rPr lang="en-US" sz="2000" b="1" dirty="0">
                <a:solidFill>
                  <a:schemeClr val="tx1"/>
                </a:solidFill>
                <a:latin typeface="Times New Roman" panose="02020603050405020304" pitchFamily="18" charset="0"/>
                <a:cs typeface="Times New Roman" panose="02020603050405020304" pitchFamily="18" charset="0"/>
              </a:rPr>
              <a:t>Exploratory Data Analysis (EDA) </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Perform exploratory analysis, including data distribution, outliers, and visualizations. </a:t>
            </a:r>
          </a:p>
          <a:p>
            <a:r>
              <a:rPr lang="en-US" sz="2000" b="1" dirty="0">
                <a:solidFill>
                  <a:schemeClr val="tx1"/>
                </a:solidFill>
                <a:latin typeface="Times New Roman" panose="02020603050405020304" pitchFamily="18" charset="0"/>
                <a:cs typeface="Times New Roman" panose="02020603050405020304" pitchFamily="18" charset="0"/>
              </a:rPr>
              <a:t>Operational Efficiency Analysis</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Evaluate operational efficiency, identify bottlenecks, and optimize resource allocation. </a:t>
            </a:r>
          </a:p>
          <a:p>
            <a:r>
              <a:rPr lang="en-US" sz="2000" b="1" dirty="0">
                <a:solidFill>
                  <a:schemeClr val="tx1"/>
                </a:solidFill>
                <a:latin typeface="Times New Roman" panose="02020603050405020304" pitchFamily="18" charset="0"/>
                <a:cs typeface="Times New Roman" panose="02020603050405020304" pitchFamily="18" charset="0"/>
              </a:rPr>
              <a:t>Conclusion and Next Steps</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Summarize findings, plan for advanced analysis, predictive modeling, and integration of external data sources.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894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B2FA38-3BA2-CC26-8622-3E6748241055}"/>
              </a:ext>
            </a:extLst>
          </p:cNvPr>
          <p:cNvPicPr>
            <a:picLocks noChangeAspect="1"/>
          </p:cNvPicPr>
          <p:nvPr/>
        </p:nvPicPr>
        <p:blipFill rotWithShape="1">
          <a:blip r:embed="rId2"/>
          <a:srcRect l="2557" t="11801" r="2443" b="30776"/>
          <a:stretch/>
        </p:blipFill>
        <p:spPr>
          <a:xfrm>
            <a:off x="640080" y="172720"/>
            <a:ext cx="11369040" cy="1381760"/>
          </a:xfrm>
          <a:prstGeom prst="rect">
            <a:avLst/>
          </a:prstGeom>
        </p:spPr>
      </p:pic>
      <p:pic>
        <p:nvPicPr>
          <p:cNvPr id="5" name="Picture 4">
            <a:extLst>
              <a:ext uri="{FF2B5EF4-FFF2-40B4-BE49-F238E27FC236}">
                <a16:creationId xmlns:a16="http://schemas.microsoft.com/office/drawing/2014/main" id="{9273CC72-1404-35F1-9195-F7887E03C17F}"/>
              </a:ext>
            </a:extLst>
          </p:cNvPr>
          <p:cNvPicPr>
            <a:picLocks noChangeAspect="1"/>
          </p:cNvPicPr>
          <p:nvPr/>
        </p:nvPicPr>
        <p:blipFill rotWithShape="1">
          <a:blip r:embed="rId3"/>
          <a:srcRect l="2841" t="4308" r="1531" b="1378"/>
          <a:stretch/>
        </p:blipFill>
        <p:spPr>
          <a:xfrm>
            <a:off x="640080" y="1476550"/>
            <a:ext cx="11369040" cy="5208730"/>
          </a:xfrm>
          <a:prstGeom prst="rect">
            <a:avLst/>
          </a:prstGeom>
        </p:spPr>
      </p:pic>
    </p:spTree>
    <p:extLst>
      <p:ext uri="{BB962C8B-B14F-4D97-AF65-F5344CB8AC3E}">
        <p14:creationId xmlns:p14="http://schemas.microsoft.com/office/powerpoint/2010/main" val="3371279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90584-0A66-E767-26DA-3DFD300DCA6C}"/>
              </a:ext>
            </a:extLst>
          </p:cNvPr>
          <p:cNvPicPr>
            <a:picLocks noChangeAspect="1"/>
          </p:cNvPicPr>
          <p:nvPr/>
        </p:nvPicPr>
        <p:blipFill rotWithShape="1">
          <a:blip r:embed="rId2"/>
          <a:srcRect r="729"/>
          <a:stretch/>
        </p:blipFill>
        <p:spPr>
          <a:xfrm>
            <a:off x="426720" y="75622"/>
            <a:ext cx="11338560" cy="6782378"/>
          </a:xfrm>
          <a:prstGeom prst="rect">
            <a:avLst/>
          </a:prstGeom>
        </p:spPr>
      </p:pic>
    </p:spTree>
    <p:extLst>
      <p:ext uri="{BB962C8B-B14F-4D97-AF65-F5344CB8AC3E}">
        <p14:creationId xmlns:p14="http://schemas.microsoft.com/office/powerpoint/2010/main" val="3728359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08C8A-0E5A-C2DD-9727-1C1AA01C10F3}"/>
              </a:ext>
            </a:extLst>
          </p:cNvPr>
          <p:cNvPicPr>
            <a:picLocks noChangeAspect="1"/>
          </p:cNvPicPr>
          <p:nvPr/>
        </p:nvPicPr>
        <p:blipFill rotWithShape="1">
          <a:blip r:embed="rId2"/>
          <a:srcRect t="839" r="1316" b="1801"/>
          <a:stretch/>
        </p:blipFill>
        <p:spPr>
          <a:xfrm>
            <a:off x="269240" y="213360"/>
            <a:ext cx="11653519" cy="6487160"/>
          </a:xfrm>
          <a:prstGeom prst="rect">
            <a:avLst/>
          </a:prstGeom>
        </p:spPr>
      </p:pic>
    </p:spTree>
    <p:extLst>
      <p:ext uri="{BB962C8B-B14F-4D97-AF65-F5344CB8AC3E}">
        <p14:creationId xmlns:p14="http://schemas.microsoft.com/office/powerpoint/2010/main" val="4048634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20BE93-1B0A-FEEF-D8A5-46C27C77E91E}"/>
              </a:ext>
            </a:extLst>
          </p:cNvPr>
          <p:cNvPicPr>
            <a:picLocks noChangeAspect="1"/>
          </p:cNvPicPr>
          <p:nvPr/>
        </p:nvPicPr>
        <p:blipFill rotWithShape="1">
          <a:blip r:embed="rId2"/>
          <a:srcRect l="1252" t="1104" r="545"/>
          <a:stretch/>
        </p:blipFill>
        <p:spPr>
          <a:xfrm>
            <a:off x="472440" y="111760"/>
            <a:ext cx="11572240" cy="6634480"/>
          </a:xfrm>
          <a:prstGeom prst="rect">
            <a:avLst/>
          </a:prstGeom>
        </p:spPr>
      </p:pic>
    </p:spTree>
    <p:extLst>
      <p:ext uri="{BB962C8B-B14F-4D97-AF65-F5344CB8AC3E}">
        <p14:creationId xmlns:p14="http://schemas.microsoft.com/office/powerpoint/2010/main" val="101015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968A1B-E128-97A7-1CCD-41A61D1AD061}"/>
              </a:ext>
            </a:extLst>
          </p:cNvPr>
          <p:cNvPicPr>
            <a:picLocks noChangeAspect="1"/>
          </p:cNvPicPr>
          <p:nvPr/>
        </p:nvPicPr>
        <p:blipFill rotWithShape="1">
          <a:blip r:embed="rId2"/>
          <a:srcRect l="1078" t="1480" r="1213" b="3240"/>
          <a:stretch/>
        </p:blipFill>
        <p:spPr>
          <a:xfrm>
            <a:off x="1097280" y="264160"/>
            <a:ext cx="10413999" cy="6329680"/>
          </a:xfrm>
          <a:prstGeom prst="rect">
            <a:avLst/>
          </a:prstGeom>
        </p:spPr>
      </p:pic>
    </p:spTree>
    <p:extLst>
      <p:ext uri="{BB962C8B-B14F-4D97-AF65-F5344CB8AC3E}">
        <p14:creationId xmlns:p14="http://schemas.microsoft.com/office/powerpoint/2010/main" val="3066856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80E5C-6433-98C4-1D49-6D1669E8CFED}"/>
              </a:ext>
            </a:extLst>
          </p:cNvPr>
          <p:cNvPicPr>
            <a:picLocks noChangeAspect="1"/>
          </p:cNvPicPr>
          <p:nvPr/>
        </p:nvPicPr>
        <p:blipFill rotWithShape="1">
          <a:blip r:embed="rId2"/>
          <a:srcRect l="1577" t="2308" r="1258" b="2308"/>
          <a:stretch/>
        </p:blipFill>
        <p:spPr>
          <a:xfrm>
            <a:off x="701040" y="468788"/>
            <a:ext cx="11094720" cy="6084412"/>
          </a:xfrm>
          <a:prstGeom prst="rect">
            <a:avLst/>
          </a:prstGeom>
        </p:spPr>
      </p:pic>
    </p:spTree>
    <p:extLst>
      <p:ext uri="{BB962C8B-B14F-4D97-AF65-F5344CB8AC3E}">
        <p14:creationId xmlns:p14="http://schemas.microsoft.com/office/powerpoint/2010/main" val="1507695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DAD1BE-6AF3-C814-AB18-55A9A8AE6FD5}"/>
              </a:ext>
            </a:extLst>
          </p:cNvPr>
          <p:cNvPicPr>
            <a:picLocks noChangeAspect="1"/>
          </p:cNvPicPr>
          <p:nvPr/>
        </p:nvPicPr>
        <p:blipFill rotWithShape="1">
          <a:blip r:embed="rId2"/>
          <a:srcRect r="3318" b="4927"/>
          <a:stretch/>
        </p:blipFill>
        <p:spPr>
          <a:xfrm>
            <a:off x="1422400" y="1084005"/>
            <a:ext cx="10363200" cy="5347275"/>
          </a:xfrm>
          <a:prstGeom prst="rect">
            <a:avLst/>
          </a:prstGeom>
        </p:spPr>
      </p:pic>
    </p:spTree>
    <p:extLst>
      <p:ext uri="{BB962C8B-B14F-4D97-AF65-F5344CB8AC3E}">
        <p14:creationId xmlns:p14="http://schemas.microsoft.com/office/powerpoint/2010/main" val="1152701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2F766-B999-C547-2A70-374D93B9E421}"/>
              </a:ext>
            </a:extLst>
          </p:cNvPr>
          <p:cNvPicPr>
            <a:picLocks noChangeAspect="1"/>
          </p:cNvPicPr>
          <p:nvPr/>
        </p:nvPicPr>
        <p:blipFill rotWithShape="1">
          <a:blip r:embed="rId2"/>
          <a:srcRect r="1010" b="1745"/>
          <a:stretch/>
        </p:blipFill>
        <p:spPr>
          <a:xfrm>
            <a:off x="883920" y="249417"/>
            <a:ext cx="10891519" cy="6359165"/>
          </a:xfrm>
          <a:prstGeom prst="rect">
            <a:avLst/>
          </a:prstGeom>
        </p:spPr>
      </p:pic>
    </p:spTree>
    <p:extLst>
      <p:ext uri="{BB962C8B-B14F-4D97-AF65-F5344CB8AC3E}">
        <p14:creationId xmlns:p14="http://schemas.microsoft.com/office/powerpoint/2010/main" val="2681460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A657FB-9FD7-5445-30FD-D045A3E7A670}"/>
              </a:ext>
            </a:extLst>
          </p:cNvPr>
          <p:cNvPicPr>
            <a:picLocks noChangeAspect="1"/>
          </p:cNvPicPr>
          <p:nvPr/>
        </p:nvPicPr>
        <p:blipFill>
          <a:blip r:embed="rId2"/>
          <a:stretch>
            <a:fillRect/>
          </a:stretch>
        </p:blipFill>
        <p:spPr>
          <a:xfrm>
            <a:off x="681744" y="178895"/>
            <a:ext cx="11235936" cy="6500210"/>
          </a:xfrm>
          <a:prstGeom prst="rect">
            <a:avLst/>
          </a:prstGeom>
        </p:spPr>
      </p:pic>
    </p:spTree>
    <p:extLst>
      <p:ext uri="{BB962C8B-B14F-4D97-AF65-F5344CB8AC3E}">
        <p14:creationId xmlns:p14="http://schemas.microsoft.com/office/powerpoint/2010/main" val="1839862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71E86C-8DA3-0E58-9554-8CADA154AC4C}"/>
              </a:ext>
            </a:extLst>
          </p:cNvPr>
          <p:cNvPicPr>
            <a:picLocks noChangeAspect="1"/>
          </p:cNvPicPr>
          <p:nvPr/>
        </p:nvPicPr>
        <p:blipFill>
          <a:blip r:embed="rId2"/>
          <a:stretch>
            <a:fillRect/>
          </a:stretch>
        </p:blipFill>
        <p:spPr>
          <a:xfrm>
            <a:off x="1625600" y="930910"/>
            <a:ext cx="10149840" cy="5439410"/>
          </a:xfrm>
          <a:prstGeom prst="rect">
            <a:avLst/>
          </a:prstGeom>
        </p:spPr>
      </p:pic>
    </p:spTree>
    <p:extLst>
      <p:ext uri="{BB962C8B-B14F-4D97-AF65-F5344CB8AC3E}">
        <p14:creationId xmlns:p14="http://schemas.microsoft.com/office/powerpoint/2010/main" val="1535909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03061-7AF2-303E-90E0-98FE019ADE30}"/>
              </a:ext>
            </a:extLst>
          </p:cNvPr>
          <p:cNvSpPr txBox="1"/>
          <p:nvPr/>
        </p:nvSpPr>
        <p:spPr>
          <a:xfrm>
            <a:off x="3167159" y="639313"/>
            <a:ext cx="663138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a:t>
            </a:r>
            <a:r>
              <a:rPr lang="en-US" sz="2800" b="1" u="sng" dirty="0">
                <a:latin typeface="Times New Roman" panose="02020603050405020304" pitchFamily="18" charset="0"/>
                <a:cs typeface="Times New Roman" panose="02020603050405020304" pitchFamily="18" charset="0"/>
              </a:rPr>
              <a:t>Agenda</a:t>
            </a:r>
            <a:endParaRPr lang="en-IN"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C0C3B68-77F6-2BD9-4370-6BF4CBEBB39F}"/>
              </a:ext>
            </a:extLst>
          </p:cNvPr>
          <p:cNvSpPr txBox="1"/>
          <p:nvPr/>
        </p:nvSpPr>
        <p:spPr>
          <a:xfrm>
            <a:off x="1483360" y="1162533"/>
            <a:ext cx="9946640" cy="5339867"/>
          </a:xfrm>
          <a:prstGeom prst="rect">
            <a:avLst/>
          </a:prstGeom>
          <a:noFill/>
        </p:spPr>
        <p:txBody>
          <a:bodyPr wrap="square" rtlCol="0">
            <a:spAutoFit/>
          </a:bodyPr>
          <a:lstStyle/>
          <a:p>
            <a:endParaRPr lang="en-IN" dirty="0"/>
          </a:p>
        </p:txBody>
      </p:sp>
      <p:graphicFrame>
        <p:nvGraphicFramePr>
          <p:cNvPr id="9" name="Content Placeholder 3">
            <a:extLst>
              <a:ext uri="{FF2B5EF4-FFF2-40B4-BE49-F238E27FC236}">
                <a16:creationId xmlns:a16="http://schemas.microsoft.com/office/drawing/2014/main" id="{E621C555-E5E4-7132-1485-CB12BCB347F9}"/>
              </a:ext>
            </a:extLst>
          </p:cNvPr>
          <p:cNvGraphicFramePr>
            <a:graphicFrameLocks/>
          </p:cNvGraphicFramePr>
          <p:nvPr>
            <p:extLst>
              <p:ext uri="{D42A27DB-BD31-4B8C-83A1-F6EECF244321}">
                <p14:modId xmlns:p14="http://schemas.microsoft.com/office/powerpoint/2010/main" val="2120375072"/>
              </p:ext>
            </p:extLst>
          </p:nvPr>
        </p:nvGraphicFramePr>
        <p:xfrm>
          <a:off x="2489201" y="1277793"/>
          <a:ext cx="8534400" cy="5339868"/>
        </p:xfrm>
        <a:graphic>
          <a:graphicData uri="http://schemas.openxmlformats.org/drawingml/2006/table">
            <a:tbl>
              <a:tblPr firstRow="1" bandRow="1">
                <a:tableStyleId>{5C22544A-7EE6-4342-B048-85BDC9FD1C3A}</a:tableStyleId>
              </a:tblPr>
              <a:tblGrid>
                <a:gridCol w="1606515">
                  <a:extLst>
                    <a:ext uri="{9D8B030D-6E8A-4147-A177-3AD203B41FA5}">
                      <a16:colId xmlns:a16="http://schemas.microsoft.com/office/drawing/2014/main" val="1138326518"/>
                    </a:ext>
                  </a:extLst>
                </a:gridCol>
                <a:gridCol w="6927885">
                  <a:extLst>
                    <a:ext uri="{9D8B030D-6E8A-4147-A177-3AD203B41FA5}">
                      <a16:colId xmlns:a16="http://schemas.microsoft.com/office/drawing/2014/main" val="3926141132"/>
                    </a:ext>
                  </a:extLst>
                </a:gridCol>
              </a:tblGrid>
              <a:tr h="405771">
                <a:tc>
                  <a:txBody>
                    <a:bodyPr/>
                    <a:lstStyle/>
                    <a:p>
                      <a:pPr algn="ctr"/>
                      <a:r>
                        <a:rPr lang="en-IN" sz="2000" b="0" dirty="0">
                          <a:latin typeface="Times New Roman" panose="02020603050405020304" pitchFamily="18" charset="0"/>
                          <a:cs typeface="Times New Roman" panose="02020603050405020304" pitchFamily="18" charset="0"/>
                        </a:rPr>
                        <a:t>Sr.</a:t>
                      </a:r>
                      <a:r>
                        <a:rPr lang="en-IN" sz="2000" b="0" baseline="0" dirty="0">
                          <a:latin typeface="Times New Roman" panose="02020603050405020304" pitchFamily="18" charset="0"/>
                          <a:cs typeface="Times New Roman" panose="02020603050405020304" pitchFamily="18" charset="0"/>
                        </a:rPr>
                        <a:t> No.</a:t>
                      </a:r>
                      <a:endParaRPr lang="en-IN" sz="2000" b="0" dirty="0">
                        <a:latin typeface="Times New Roman" panose="02020603050405020304" pitchFamily="18" charset="0"/>
                        <a:cs typeface="Times New Roman" panose="02020603050405020304" pitchFamily="18" charset="0"/>
                      </a:endParaRPr>
                    </a:p>
                  </a:txBody>
                  <a:tcPr/>
                </a:tc>
                <a:tc>
                  <a:txBody>
                    <a:bodyPr/>
                    <a:lstStyle/>
                    <a:p>
                      <a:pPr algn="ctr"/>
                      <a:r>
                        <a:rPr lang="en-IN" sz="2000" b="0" dirty="0">
                          <a:latin typeface="Times New Roman" panose="02020603050405020304" pitchFamily="18" charset="0"/>
                          <a:cs typeface="Times New Roman" panose="02020603050405020304" pitchFamily="18" charset="0"/>
                        </a:rPr>
                        <a:t>Topics</a:t>
                      </a:r>
                      <a:r>
                        <a:rPr lang="en-IN" sz="2000" b="0" baseline="0" dirty="0">
                          <a:latin typeface="Times New Roman" panose="02020603050405020304" pitchFamily="18" charset="0"/>
                          <a:cs typeface="Times New Roman" panose="02020603050405020304" pitchFamily="18" charset="0"/>
                        </a:rPr>
                        <a:t> Name</a:t>
                      </a:r>
                      <a:endParaRPr lang="en-IN" sz="2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3652999"/>
                  </a:ext>
                </a:extLst>
              </a:tr>
              <a:tr h="405771">
                <a:tc>
                  <a:txBody>
                    <a:bodyPr/>
                    <a:lstStyle/>
                    <a:p>
                      <a:pPr algn="ctr"/>
                      <a:r>
                        <a:rPr lang="en-IN" sz="2000" b="0" dirty="0">
                          <a:latin typeface="Times New Roman" panose="02020603050405020304" pitchFamily="18" charset="0"/>
                          <a:cs typeface="Times New Roman" panose="02020603050405020304" pitchFamily="18" charset="0"/>
                        </a:rPr>
                        <a:t>1.</a:t>
                      </a:r>
                    </a:p>
                  </a:txBody>
                  <a:tcPr/>
                </a:tc>
                <a:tc>
                  <a:txBody>
                    <a:bodyPr/>
                    <a:lstStyle/>
                    <a:p>
                      <a:r>
                        <a:rPr lang="en-IN" sz="2000" b="0" dirty="0">
                          <a:latin typeface="Times New Roman" panose="02020603050405020304" pitchFamily="18" charset="0"/>
                          <a:cs typeface="Times New Roman" panose="02020603050405020304" pitchFamily="18" charset="0"/>
                        </a:rPr>
                        <a:t>Project Overview</a:t>
                      </a:r>
                    </a:p>
                  </a:txBody>
                  <a:tcPr/>
                </a:tc>
                <a:extLst>
                  <a:ext uri="{0D108BD9-81ED-4DB2-BD59-A6C34878D82A}">
                    <a16:rowId xmlns:a16="http://schemas.microsoft.com/office/drawing/2014/main" val="2327004559"/>
                  </a:ext>
                </a:extLst>
              </a:tr>
              <a:tr h="411785">
                <a:tc>
                  <a:txBody>
                    <a:bodyPr/>
                    <a:lstStyle/>
                    <a:p>
                      <a:pPr algn="ctr"/>
                      <a:r>
                        <a:rPr lang="en-IN" sz="2000" b="0" dirty="0">
                          <a:latin typeface="Times New Roman" panose="02020603050405020304" pitchFamily="18" charset="0"/>
                          <a:cs typeface="Times New Roman" panose="02020603050405020304" pitchFamily="18" charset="0"/>
                        </a:rPr>
                        <a:t>2.</a:t>
                      </a:r>
                    </a:p>
                  </a:txBody>
                  <a:tcPr/>
                </a:tc>
                <a:tc>
                  <a:txBody>
                    <a:bodyPr/>
                    <a:lstStyle/>
                    <a:p>
                      <a:r>
                        <a:rPr lang="en-US" sz="2000" b="0" dirty="0">
                          <a:latin typeface="Times New Roman" panose="02020603050405020304" pitchFamily="18" charset="0"/>
                          <a:cs typeface="Times New Roman" panose="02020603050405020304" pitchFamily="18" charset="0"/>
                        </a:rPr>
                        <a:t>Modelling</a:t>
                      </a:r>
                    </a:p>
                  </a:txBody>
                  <a:tcPr/>
                </a:tc>
                <a:extLst>
                  <a:ext uri="{0D108BD9-81ED-4DB2-BD59-A6C34878D82A}">
                    <a16:rowId xmlns:a16="http://schemas.microsoft.com/office/drawing/2014/main" val="3328822324"/>
                  </a:ext>
                </a:extLst>
              </a:tr>
              <a:tr h="1030033">
                <a:tc>
                  <a:txBody>
                    <a:bodyPr/>
                    <a:lstStyle/>
                    <a:p>
                      <a:pPr algn="ctr"/>
                      <a:r>
                        <a:rPr lang="en-IN" sz="2000" b="0" dirty="0">
                          <a:latin typeface="Times New Roman" panose="02020603050405020304" pitchFamily="18" charset="0"/>
                          <a:cs typeface="Times New Roman" panose="02020603050405020304" pitchFamily="18" charset="0"/>
                        </a:rPr>
                        <a:t>3.</a:t>
                      </a:r>
                    </a:p>
                  </a:txBody>
                  <a:tcPr/>
                </a:tc>
                <a:tc>
                  <a:txBody>
                    <a:bodyPr/>
                    <a:lstStyle/>
                    <a:p>
                      <a:r>
                        <a:rPr lang="en-IN" sz="2000" b="0" dirty="0">
                          <a:latin typeface="Times New Roman" panose="02020603050405020304" pitchFamily="18" charset="0"/>
                          <a:cs typeface="Times New Roman" panose="02020603050405020304" pitchFamily="18" charset="0"/>
                        </a:rPr>
                        <a:t>Data set</a:t>
                      </a:r>
                    </a:p>
                    <a:p>
                      <a:pPr marL="285750" indent="-285750">
                        <a:buFont typeface="Arial" panose="020B0604020202020204" pitchFamily="34" charset="0"/>
                        <a:buChar char="•"/>
                      </a:pPr>
                      <a:r>
                        <a:rPr lang="en-IN" sz="2000" b="0" dirty="0">
                          <a:latin typeface="Times New Roman" panose="02020603050405020304" pitchFamily="18" charset="0"/>
                          <a:cs typeface="Times New Roman" panose="02020603050405020304" pitchFamily="18" charset="0"/>
                        </a:rPr>
                        <a:t>Dataset loading</a:t>
                      </a:r>
                    </a:p>
                    <a:p>
                      <a:pPr marL="285750" indent="-285750">
                        <a:buFont typeface="Arial" panose="020B0604020202020204" pitchFamily="34" charset="0"/>
                        <a:buChar char="•"/>
                      </a:pPr>
                      <a:r>
                        <a:rPr lang="en-IN" sz="2000" b="0" dirty="0">
                          <a:latin typeface="Times New Roman" panose="02020603050405020304" pitchFamily="18" charset="0"/>
                          <a:cs typeface="Times New Roman" panose="02020603050405020304" pitchFamily="18" charset="0"/>
                        </a:rPr>
                        <a:t>About the Dataset</a:t>
                      </a:r>
                    </a:p>
                  </a:txBody>
                  <a:tcPr/>
                </a:tc>
                <a:extLst>
                  <a:ext uri="{0D108BD9-81ED-4DB2-BD59-A6C34878D82A}">
                    <a16:rowId xmlns:a16="http://schemas.microsoft.com/office/drawing/2014/main" val="196243044"/>
                  </a:ext>
                </a:extLst>
              </a:tr>
              <a:tr h="405771">
                <a:tc>
                  <a:txBody>
                    <a:bodyPr/>
                    <a:lstStyle/>
                    <a:p>
                      <a:pPr algn="ctr"/>
                      <a:r>
                        <a:rPr lang="en-IN" sz="2000" b="0" dirty="0">
                          <a:latin typeface="Times New Roman" panose="02020603050405020304" pitchFamily="18" charset="0"/>
                          <a:cs typeface="Times New Roman" panose="02020603050405020304" pitchFamily="18" charset="0"/>
                        </a:rPr>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2000" b="0" dirty="0">
                          <a:latin typeface="Times New Roman" panose="02020603050405020304" pitchFamily="18" charset="0"/>
                          <a:cs typeface="Times New Roman" panose="02020603050405020304" pitchFamily="18" charset="0"/>
                        </a:rPr>
                        <a:t>Some Statistical Information</a:t>
                      </a:r>
                    </a:p>
                  </a:txBody>
                  <a:tcPr/>
                </a:tc>
                <a:extLst>
                  <a:ext uri="{0D108BD9-81ED-4DB2-BD59-A6C34878D82A}">
                    <a16:rowId xmlns:a16="http://schemas.microsoft.com/office/drawing/2014/main" val="1553890501"/>
                  </a:ext>
                </a:extLst>
              </a:tr>
              <a:tr h="1801423">
                <a:tc>
                  <a:txBody>
                    <a:bodyPr/>
                    <a:lstStyle/>
                    <a:p>
                      <a:pPr algn="ctr"/>
                      <a:r>
                        <a:rPr lang="en-IN" sz="2000" b="0" dirty="0">
                          <a:latin typeface="Times New Roman" panose="02020603050405020304" pitchFamily="18" charset="0"/>
                          <a:cs typeface="Times New Roman" panose="02020603050405020304" pitchFamily="18" charset="0"/>
                        </a:rPr>
                        <a:t>5.</a:t>
                      </a:r>
                    </a:p>
                  </a:txBody>
                  <a:tcPr/>
                </a:tc>
                <a:tc>
                  <a:txBody>
                    <a:bodyPr/>
                    <a:lstStyle/>
                    <a:p>
                      <a:r>
                        <a:rPr lang="en-IN" sz="2000" b="0" dirty="0">
                          <a:latin typeface="Times New Roman" panose="02020603050405020304" pitchFamily="18" charset="0"/>
                          <a:cs typeface="Times New Roman" panose="02020603050405020304" pitchFamily="18" charset="0"/>
                        </a:rPr>
                        <a:t>Exploratory Data Analysis(EDA)</a:t>
                      </a:r>
                    </a:p>
                    <a:p>
                      <a:pPr marL="285750" indent="-285750">
                        <a:buFont typeface="Arial" panose="020B0604020202020204" pitchFamily="34" charset="0"/>
                        <a:buChar char="•"/>
                      </a:pPr>
                      <a:r>
                        <a:rPr lang="en-IN" sz="2000" b="0" baseline="0" dirty="0">
                          <a:latin typeface="Times New Roman" panose="02020603050405020304" pitchFamily="18" charset="0"/>
                          <a:cs typeface="Times New Roman" panose="02020603050405020304" pitchFamily="18" charset="0"/>
                        </a:rPr>
                        <a:t>Region Wise total Sales and Profit.</a:t>
                      </a:r>
                    </a:p>
                    <a:p>
                      <a:pPr marL="285750" indent="-285750">
                        <a:buFont typeface="Arial" panose="020B0604020202020204" pitchFamily="34" charset="0"/>
                        <a:buChar char="•"/>
                      </a:pPr>
                      <a:r>
                        <a:rPr lang="en-IN" sz="2000" b="0" baseline="0" dirty="0">
                          <a:latin typeface="Times New Roman" panose="02020603050405020304" pitchFamily="18" charset="0"/>
                          <a:cs typeface="Times New Roman" panose="02020603050405020304" pitchFamily="18" charset="0"/>
                        </a:rPr>
                        <a:t>Segment Wise total Sales and Profit.</a:t>
                      </a:r>
                    </a:p>
                    <a:p>
                      <a:pPr marL="285750" indent="-285750">
                        <a:buFont typeface="Arial" panose="020B0604020202020204" pitchFamily="34" charset="0"/>
                        <a:buChar char="•"/>
                      </a:pPr>
                      <a:r>
                        <a:rPr lang="en-US" sz="2000" b="0" baseline="0" dirty="0">
                          <a:latin typeface="Times New Roman" panose="02020603050405020304" pitchFamily="18" charset="0"/>
                          <a:cs typeface="Times New Roman" panose="02020603050405020304" pitchFamily="18" charset="0"/>
                        </a:rPr>
                        <a:t>Category &amp; Sub-Category Wise total Sales and Profit.</a:t>
                      </a:r>
                      <a:endParaRPr lang="en-IN" sz="2000" b="0" baseline="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b="0" baseline="0" dirty="0">
                          <a:latin typeface="Times New Roman" panose="02020603050405020304" pitchFamily="18" charset="0"/>
                          <a:cs typeface="Times New Roman" panose="02020603050405020304" pitchFamily="18" charset="0"/>
                        </a:rPr>
                        <a:t>City &amp; State Wise total Sales and Profit.</a:t>
                      </a:r>
                    </a:p>
                  </a:txBody>
                  <a:tcPr/>
                </a:tc>
                <a:extLst>
                  <a:ext uri="{0D108BD9-81ED-4DB2-BD59-A6C34878D82A}">
                    <a16:rowId xmlns:a16="http://schemas.microsoft.com/office/drawing/2014/main" val="257403032"/>
                  </a:ext>
                </a:extLst>
              </a:tr>
              <a:tr h="413580">
                <a:tc>
                  <a:txBody>
                    <a:bodyPr/>
                    <a:lstStyle/>
                    <a:p>
                      <a:pPr algn="ctr"/>
                      <a:r>
                        <a:rPr lang="en-US" sz="2000" b="0" dirty="0">
                          <a:latin typeface="Times New Roman" panose="02020603050405020304" pitchFamily="18" charset="0"/>
                          <a:cs typeface="Times New Roman" panose="02020603050405020304" pitchFamily="18" charset="0"/>
                        </a:rPr>
                        <a:t>6.</a:t>
                      </a:r>
                      <a:endParaRPr lang="en-IN" sz="2000" b="0" dirty="0">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lang="en-US" sz="2000" b="0" dirty="0">
                          <a:latin typeface="Times New Roman" panose="02020603050405020304" pitchFamily="18" charset="0"/>
                          <a:cs typeface="Times New Roman" panose="02020603050405020304" pitchFamily="18" charset="0"/>
                        </a:rPr>
                        <a:t>Results</a:t>
                      </a:r>
                    </a:p>
                  </a:txBody>
                  <a:tcPr/>
                </a:tc>
                <a:extLst>
                  <a:ext uri="{0D108BD9-81ED-4DB2-BD59-A6C34878D82A}">
                    <a16:rowId xmlns:a16="http://schemas.microsoft.com/office/drawing/2014/main" val="2609009512"/>
                  </a:ext>
                </a:extLst>
              </a:tr>
              <a:tr h="465734">
                <a:tc>
                  <a:txBody>
                    <a:bodyPr/>
                    <a:lstStyle/>
                    <a:p>
                      <a:pPr algn="ctr"/>
                      <a:r>
                        <a:rPr lang="en-US" sz="2000" b="0" dirty="0">
                          <a:latin typeface="Times New Roman" panose="02020603050405020304" pitchFamily="18" charset="0"/>
                          <a:cs typeface="Times New Roman" panose="02020603050405020304" pitchFamily="18" charset="0"/>
                        </a:rPr>
                        <a:t>7.</a:t>
                      </a:r>
                      <a:endParaRPr lang="en-IN" sz="20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latin typeface="Times New Roman" panose="02020603050405020304" pitchFamily="18" charset="0"/>
                          <a:cs typeface="Times New Roman" panose="02020603050405020304" pitchFamily="18" charset="0"/>
                        </a:rPr>
                        <a:t>Conclusion</a:t>
                      </a:r>
                    </a:p>
                  </a:txBody>
                  <a:tcPr/>
                </a:tc>
                <a:extLst>
                  <a:ext uri="{0D108BD9-81ED-4DB2-BD59-A6C34878D82A}">
                    <a16:rowId xmlns:a16="http://schemas.microsoft.com/office/drawing/2014/main" val="2571357507"/>
                  </a:ext>
                </a:extLst>
              </a:tr>
            </a:tbl>
          </a:graphicData>
        </a:graphic>
      </p:graphicFrame>
    </p:spTree>
    <p:extLst>
      <p:ext uri="{BB962C8B-B14F-4D97-AF65-F5344CB8AC3E}">
        <p14:creationId xmlns:p14="http://schemas.microsoft.com/office/powerpoint/2010/main" val="2985158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5ADD2-5A35-DF39-11DA-A3CD4018F197}"/>
              </a:ext>
            </a:extLst>
          </p:cNvPr>
          <p:cNvPicPr>
            <a:picLocks noChangeAspect="1"/>
          </p:cNvPicPr>
          <p:nvPr/>
        </p:nvPicPr>
        <p:blipFill rotWithShape="1">
          <a:blip r:embed="rId2"/>
          <a:srcRect t="4734" r="1433" b="4734"/>
          <a:stretch/>
        </p:blipFill>
        <p:spPr>
          <a:xfrm>
            <a:off x="778441" y="203200"/>
            <a:ext cx="10803959" cy="6248400"/>
          </a:xfrm>
          <a:prstGeom prst="rect">
            <a:avLst/>
          </a:prstGeom>
        </p:spPr>
      </p:pic>
    </p:spTree>
    <p:extLst>
      <p:ext uri="{BB962C8B-B14F-4D97-AF65-F5344CB8AC3E}">
        <p14:creationId xmlns:p14="http://schemas.microsoft.com/office/powerpoint/2010/main" val="3823804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7E81D8-E6AD-3E76-05F5-CCD4F11A55AC}"/>
              </a:ext>
            </a:extLst>
          </p:cNvPr>
          <p:cNvSpPr txBox="1"/>
          <p:nvPr/>
        </p:nvSpPr>
        <p:spPr>
          <a:xfrm>
            <a:off x="3093941" y="630888"/>
            <a:ext cx="6614160" cy="523220"/>
          </a:xfrm>
          <a:prstGeom prst="rect">
            <a:avLst/>
          </a:prstGeom>
          <a:noFill/>
        </p:spPr>
        <p:txBody>
          <a:bodyPr wrap="square" rtlCol="0">
            <a:spAutoFit/>
          </a:bodyPr>
          <a:lstStyle/>
          <a:p>
            <a:r>
              <a:rPr lang="en-US" dirty="0"/>
              <a:t>					</a:t>
            </a:r>
            <a:r>
              <a:rPr lang="en-US" b="1" dirty="0"/>
              <a:t>	</a:t>
            </a:r>
            <a:r>
              <a:rPr lang="en-US" sz="2800" b="1" u="sng" dirty="0">
                <a:latin typeface="Times New Roman" panose="02020603050405020304" pitchFamily="18" charset="0"/>
                <a:cs typeface="Times New Roman" panose="02020603050405020304" pitchFamily="18" charset="0"/>
              </a:rPr>
              <a:t>Results</a:t>
            </a:r>
            <a:endParaRPr lang="en-IN"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2CC79B9-9AAE-0EBC-DC87-08FBC1A7C899}"/>
              </a:ext>
            </a:extLst>
          </p:cNvPr>
          <p:cNvSpPr txBox="1"/>
          <p:nvPr/>
        </p:nvSpPr>
        <p:spPr>
          <a:xfrm>
            <a:off x="775504" y="1403757"/>
            <a:ext cx="11134846" cy="5355312"/>
          </a:xfrm>
          <a:prstGeom prst="rect">
            <a:avLst/>
          </a:prstGeom>
          <a:noFill/>
        </p:spPr>
        <p:txBody>
          <a:bodyPr wrap="square" rtlCol="0">
            <a:spAutoFit/>
          </a:bodyPr>
          <a:lstStyle/>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Sales Analysis Results:</a:t>
            </a:r>
          </a:p>
          <a:p>
            <a:r>
              <a:rPr lang="en-US" dirty="0">
                <a:latin typeface="Times New Roman" panose="02020603050405020304" pitchFamily="18" charset="0"/>
                <a:cs typeface="Times New Roman" panose="02020603050405020304" pitchFamily="18" charset="0"/>
              </a:rPr>
              <a:t>   - Identified sales trends over time (monthly, quarterly, yearly) and identified peak seasons or periods of high demand.</a:t>
            </a:r>
          </a:p>
          <a:p>
            <a:r>
              <a:rPr lang="en-US" dirty="0">
                <a:latin typeface="Times New Roman" panose="02020603050405020304" pitchFamily="18" charset="0"/>
                <a:cs typeface="Times New Roman" panose="02020603050405020304" pitchFamily="18" charset="0"/>
              </a:rPr>
              <a:t>   - Analyzed the performance of different product categories and identified top-selling and underperforming products.</a:t>
            </a:r>
          </a:p>
          <a:p>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Profitability Analysis Results:</a:t>
            </a:r>
          </a:p>
          <a:p>
            <a:r>
              <a:rPr lang="en-US" dirty="0">
                <a:latin typeface="Times New Roman" panose="02020603050405020304" pitchFamily="18" charset="0"/>
                <a:cs typeface="Times New Roman" panose="02020603050405020304" pitchFamily="18" charset="0"/>
              </a:rPr>
              <a:t>   - Calculated profit margins for different products and product categories to identify the most profitable and leas 	profitable items.</a:t>
            </a:r>
          </a:p>
          <a:p>
            <a:r>
              <a:rPr lang="en-US" dirty="0">
                <a:latin typeface="Times New Roman" panose="02020603050405020304" pitchFamily="18" charset="0"/>
                <a:cs typeface="Times New Roman" panose="02020603050405020304" pitchFamily="18" charset="0"/>
              </a:rPr>
              <a:t>   - Analyzed the impact of discounts, shipping costs, or other factors on profitability.</a:t>
            </a:r>
          </a:p>
          <a:p>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Customer Behavior Analysis Results:</a:t>
            </a:r>
          </a:p>
          <a:p>
            <a:r>
              <a:rPr lang="en-US" dirty="0">
                <a:latin typeface="Times New Roman" panose="02020603050405020304" pitchFamily="18" charset="0"/>
                <a:cs typeface="Times New Roman" panose="02020603050405020304" pitchFamily="18" charset="0"/>
              </a:rPr>
              <a:t>   - Analyzed customer purchasing patterns, such as frequency, recency, and monetary value, to understand customer </a:t>
            </a:r>
          </a:p>
          <a:p>
            <a:r>
              <a:rPr lang="en-US" dirty="0">
                <a:latin typeface="Times New Roman" panose="02020603050405020304" pitchFamily="18" charset="0"/>
                <a:cs typeface="Times New Roman" panose="02020603050405020304" pitchFamily="18" charset="0"/>
              </a:rPr>
              <a:t>	loyalty and lifetime value.</a:t>
            </a:r>
          </a:p>
          <a:p>
            <a:r>
              <a:rPr lang="en-US" dirty="0">
                <a:latin typeface="Times New Roman" panose="02020603050405020304" pitchFamily="18" charset="0"/>
                <a:cs typeface="Times New Roman" panose="02020603050405020304" pitchFamily="18" charset="0"/>
              </a:rPr>
              <a:t>   - Identified factors influencing customer churn and developed strategies for customer retention.</a:t>
            </a:r>
          </a:p>
          <a:p>
            <a:r>
              <a:rPr lang="en-US" dirty="0">
                <a:latin typeface="Times New Roman" panose="02020603050405020304" pitchFamily="18" charset="0"/>
                <a:cs typeface="Times New Roman" panose="02020603050405020304" pitchFamily="18" charset="0"/>
              </a:rPr>
              <a:t>   - Explored cross-selling and upselling opportunities based on market basket analysis and product association.</a:t>
            </a:r>
          </a:p>
          <a:p>
            <a:pPr>
              <a:buClr>
                <a:schemeClr val="accent1"/>
              </a:buClr>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Recommendations and Insights:</a:t>
            </a:r>
          </a:p>
          <a:p>
            <a:r>
              <a:rPr lang="en-US" dirty="0">
                <a:latin typeface="Times New Roman" panose="02020603050405020304" pitchFamily="18" charset="0"/>
                <a:cs typeface="Times New Roman" panose="02020603050405020304" pitchFamily="18" charset="0"/>
              </a:rPr>
              <a:t>   - Provided actionable recommendations to improve sales, profitability, and customer satisfaction based on the 	analysis results.</a:t>
            </a:r>
          </a:p>
          <a:p>
            <a:r>
              <a:rPr lang="en-US" dirty="0">
                <a:latin typeface="Times New Roman" panose="02020603050405020304" pitchFamily="18" charset="0"/>
                <a:cs typeface="Times New Roman" panose="02020603050405020304" pitchFamily="18" charset="0"/>
              </a:rPr>
              <a:t>   - Proposed strategies for targeted marketing campaigns, product promotions, or customer retention initiatives.</a:t>
            </a:r>
          </a:p>
        </p:txBody>
      </p:sp>
    </p:spTree>
    <p:extLst>
      <p:ext uri="{BB962C8B-B14F-4D97-AF65-F5344CB8AC3E}">
        <p14:creationId xmlns:p14="http://schemas.microsoft.com/office/powerpoint/2010/main" val="3535864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2F1249-8678-671A-9122-890B78812705}"/>
              </a:ext>
            </a:extLst>
          </p:cNvPr>
          <p:cNvSpPr txBox="1"/>
          <p:nvPr/>
        </p:nvSpPr>
        <p:spPr>
          <a:xfrm>
            <a:off x="4216400" y="775732"/>
            <a:ext cx="531368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a:t>
            </a:r>
            <a:r>
              <a:rPr lang="en-US" sz="2800" b="1" u="sng" dirty="0">
                <a:latin typeface="Times New Roman" panose="02020603050405020304" pitchFamily="18" charset="0"/>
                <a:cs typeface="Times New Roman" panose="02020603050405020304" pitchFamily="18" charset="0"/>
              </a:rPr>
              <a:t>Conclusion</a:t>
            </a:r>
            <a:endParaRPr lang="en-IN" sz="2800" b="1" u="sng"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9E517581-6A4C-76E5-5824-DCFCDCBD7E29}"/>
              </a:ext>
            </a:extLst>
          </p:cNvPr>
          <p:cNvSpPr txBox="1">
            <a:spLocks/>
          </p:cNvSpPr>
          <p:nvPr/>
        </p:nvSpPr>
        <p:spPr>
          <a:xfrm>
            <a:off x="1110545" y="1435261"/>
            <a:ext cx="11081455" cy="542273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1600" dirty="0">
                <a:latin typeface="Times New Roman" panose="02020603050405020304" pitchFamily="18" charset="0"/>
                <a:cs typeface="Times New Roman" panose="02020603050405020304" pitchFamily="18" charset="0"/>
              </a:rPr>
              <a:t>The analysis of the Superstore dataset has provided valuable insights into sales trends, customer behavior, and operational efficiency. Through exploratory data analysis and advanced modeling techniques, we have identified several significant findings: </a:t>
            </a:r>
          </a:p>
          <a:p>
            <a:pPr marL="0" indent="0">
              <a:buFont typeface="Wingdings 3" charset="2"/>
              <a:buNone/>
            </a:pP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Sales Trends</a:t>
            </a:r>
            <a:r>
              <a:rPr lang="en-US" sz="1600" dirty="0">
                <a:latin typeface="Times New Roman" panose="02020603050405020304" pitchFamily="18" charset="0"/>
                <a:cs typeface="Times New Roman" panose="02020603050405020304" pitchFamily="18" charset="0"/>
              </a:rPr>
              <a:t>: The analysis revealed seasonal patterns, with peak sales occurring during specific months. Additionally, certain product categories exhibited higher demand and profitability than others, indicating opportunities for strategic focus and optimization. </a:t>
            </a:r>
          </a:p>
          <a:p>
            <a:pPr marL="0" indent="0">
              <a:buFont typeface="Wingdings 3" charset="2"/>
              <a:buNone/>
            </a:pP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Customer Segmentation</a:t>
            </a:r>
          </a:p>
          <a:p>
            <a:pPr marL="0" indent="0">
              <a:buFont typeface="Wingdings 3" charset="2"/>
              <a:buNone/>
            </a:pP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Predictive Insights</a:t>
            </a:r>
            <a:r>
              <a:rPr lang="en-US" sz="1600" dirty="0">
                <a:latin typeface="Times New Roman" panose="02020603050405020304" pitchFamily="18" charset="0"/>
                <a:cs typeface="Times New Roman" panose="02020603050405020304" pitchFamily="18" charset="0"/>
              </a:rPr>
              <a:t>: These insights enable proactive decision-making and assist in effective resource planning and inventory management. </a:t>
            </a:r>
          </a:p>
          <a:p>
            <a:pPr marL="0" indent="0">
              <a:buFont typeface="Wingdings 3" charset="2"/>
              <a:buNone/>
            </a:pP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Enhanced Profitability</a:t>
            </a:r>
          </a:p>
          <a:p>
            <a:pPr marL="0" indent="0">
              <a:buFont typeface="Wingdings 3" charset="2"/>
              <a:buNone/>
            </a:pP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Improved Decision Making</a:t>
            </a:r>
          </a:p>
          <a:p>
            <a:pPr marL="0" indent="0">
              <a:buFont typeface="Wingdings 3" charset="2"/>
              <a:buNone/>
            </a:pP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Customer Satisfaction and Retention</a:t>
            </a:r>
            <a:endParaRPr lang="en-US" sz="1600" dirty="0">
              <a:latin typeface="Times New Roman" panose="02020603050405020304" pitchFamily="18" charset="0"/>
              <a:cs typeface="Times New Roman" panose="02020603050405020304" pitchFamily="18" charset="0"/>
            </a:endParaRPr>
          </a:p>
          <a:p>
            <a:pPr marL="0" indent="0">
              <a:buFont typeface="Wingdings 3" charset="2"/>
              <a:buNone/>
            </a:pPr>
            <a:r>
              <a:rPr lang="en-US" sz="1600" dirty="0">
                <a:latin typeface="Times New Roman" panose="02020603050405020304" pitchFamily="18" charset="0"/>
                <a:cs typeface="Times New Roman" panose="02020603050405020304" pitchFamily="18" charset="0"/>
              </a:rPr>
              <a:t> Moving forward, it is recommended that the Superstore continues to monitor sales performance, customer behavior, and operational metrics. This will allow for ongoing adjustments and improvements based on changing market dynamics and evolving customer preferences. </a:t>
            </a:r>
          </a:p>
          <a:p>
            <a:pPr marL="0" indent="0">
              <a:buFont typeface="Wingdings 3" charset="2"/>
              <a:buNone/>
            </a:pPr>
            <a:r>
              <a:rPr lang="en-US" sz="1600" dirty="0">
                <a:latin typeface="Times New Roman" panose="02020603050405020304" pitchFamily="18" charset="0"/>
                <a:cs typeface="Times New Roman" panose="02020603050405020304" pitchFamily="18" charset="0"/>
              </a:rPr>
              <a:t>Overall, the "Analysis of Superstore dataset" project demonstrates the power of data analytics in uncovering insights that drive strategic decision-making, operational efficiency, and ultimately, the success of the Superstore in a competitive retail market.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3741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D65FF0-6780-BED0-A296-E288054E7433}"/>
              </a:ext>
            </a:extLst>
          </p:cNvPr>
          <p:cNvSpPr txBox="1"/>
          <p:nvPr/>
        </p:nvSpPr>
        <p:spPr>
          <a:xfrm>
            <a:off x="2316866" y="673569"/>
            <a:ext cx="7558268" cy="523220"/>
          </a:xfrm>
          <a:prstGeom prst="rect">
            <a:avLst/>
          </a:prstGeom>
          <a:noFill/>
        </p:spPr>
        <p:txBody>
          <a:bodyPr wrap="square" rtlCol="0">
            <a:spAutoFit/>
          </a:bodyPr>
          <a:lstStyle/>
          <a:p>
            <a:r>
              <a:rPr lang="en-US" dirty="0"/>
              <a:t>						</a:t>
            </a:r>
            <a:r>
              <a:rPr lang="en-IN" sz="2800" b="1" u="sng" dirty="0"/>
              <a:t> </a:t>
            </a:r>
            <a:r>
              <a:rPr lang="en-IN" sz="2800" b="1" u="sng" dirty="0">
                <a:latin typeface="Times New Roman" panose="02020603050405020304" pitchFamily="18" charset="0"/>
                <a:cs typeface="Times New Roman" panose="02020603050405020304" pitchFamily="18" charset="0"/>
              </a:rPr>
              <a:t>Project Overview</a:t>
            </a:r>
            <a:r>
              <a:rPr lang="en-IN" sz="2800"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AE83060-7901-9741-C849-B63B100E0224}"/>
              </a:ext>
            </a:extLst>
          </p:cNvPr>
          <p:cNvSpPr txBox="1"/>
          <p:nvPr/>
        </p:nvSpPr>
        <p:spPr>
          <a:xfrm>
            <a:off x="1202737" y="1311267"/>
            <a:ext cx="11381772" cy="53553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Analysis of Sample Superstore Dataset project aims to leverage data analytics techniques to gain insights into the sales data of Sample Superstore, a retail company. The project involves analyzing a provided dataset containing information about customers, products, and transactions over a specific period.</a:t>
            </a:r>
          </a:p>
          <a:p>
            <a:r>
              <a:rPr lang="en-US" dirty="0">
                <a:latin typeface="Times New Roman" panose="02020603050405020304" pitchFamily="18" charset="0"/>
                <a:cs typeface="Times New Roman" panose="02020603050405020304" pitchFamily="18" charset="0"/>
              </a:rPr>
              <a:t>The primary objectives of the project are as follows: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1. Data Exploration and Cleaning:</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Explore the dataset to understand its structure and variables.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Identify and handle missing values, outliers, and inconsistencies.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Prepare the dataset for further analysis.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2. Descriptive Analytics: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Perform basic statistical analysis to summarize and describe the dataset.</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Generate descriptive statistics, such as mean, median, mode, and standard deviation, for relevant variables.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Visualize data using charts, graphs, and histograms to gain initial insights.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3. Customer Segmentation:</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Conduct customer segmentation based on various customer attributes, such as demographics and purchase behavior.</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Apply clustering algorithms (e.g., K-means clustering) to identify distinct customer segments.</a:t>
            </a:r>
          </a:p>
        </p:txBody>
      </p:sp>
    </p:spTree>
    <p:extLst>
      <p:ext uri="{BB962C8B-B14F-4D97-AF65-F5344CB8AC3E}">
        <p14:creationId xmlns:p14="http://schemas.microsoft.com/office/powerpoint/2010/main" val="2085502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C66E2E-B6E0-59A5-FBDC-3E9620CA8194}"/>
              </a:ext>
            </a:extLst>
          </p:cNvPr>
          <p:cNvSpPr txBox="1"/>
          <p:nvPr/>
        </p:nvSpPr>
        <p:spPr>
          <a:xfrm>
            <a:off x="1325372" y="1296392"/>
            <a:ext cx="11268456" cy="5601533"/>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4. Sales Analysis: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Analyze sales trends over time (e.g., monthly, quarterly, yearly) to identify patterns and seasonality.</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Examine the performance of different product categories and sub-categories.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Investigate the correlation between sales and other factors, such as region and customer segment.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5. Profitability Analysis: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Calculate profit margins for different products and product categories.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Identify the most profitable and least profitable products.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Analyze the impact of discounts, shipping costs, and other factors on profitability.</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6. Customer Behavior Analysis: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Examine customer purchasing patterns, including frequency, recency, and monetary value.</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Analyze customer loyalty and retention rates.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Investigate factors influencing customer churn and identify potential strategies for customer retention.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7. Recommendations and Insights: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Summarize the key findings and insights from the analysis.</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Provide actionable recommendations to improve sales, profitability, and customer satisfaction.</a:t>
            </a:r>
          </a:p>
          <a:p>
            <a:pPr marL="742950" lvl="1"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Present the results in a clear and concise manner using visualizations and data-driven insights.</a:t>
            </a:r>
            <a:endParaRPr lang="en-IN" dirty="0">
              <a:latin typeface="Times New Roman" panose="02020603050405020304" pitchFamily="18" charset="0"/>
              <a:cs typeface="Times New Roman" panose="02020603050405020304" pitchFamily="18" charset="0"/>
            </a:endParaRPr>
          </a:p>
          <a:p>
            <a:endParaRPr lang="en-IN" sz="1600" i="1" dirty="0"/>
          </a:p>
        </p:txBody>
      </p:sp>
    </p:spTree>
    <p:extLst>
      <p:ext uri="{BB962C8B-B14F-4D97-AF65-F5344CB8AC3E}">
        <p14:creationId xmlns:p14="http://schemas.microsoft.com/office/powerpoint/2010/main" val="3993072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99C7F-30F0-5773-4FF5-B8B3FFB16BC4}"/>
              </a:ext>
            </a:extLst>
          </p:cNvPr>
          <p:cNvSpPr txBox="1"/>
          <p:nvPr/>
        </p:nvSpPr>
        <p:spPr>
          <a:xfrm>
            <a:off x="3373120" y="690880"/>
            <a:ext cx="7620000" cy="523220"/>
          </a:xfrm>
          <a:prstGeom prst="rect">
            <a:avLst/>
          </a:prstGeom>
          <a:noFill/>
        </p:spPr>
        <p:txBody>
          <a:bodyPr wrap="square" rtlCol="0">
            <a:spAutoFit/>
          </a:bodyPr>
          <a:lstStyle/>
          <a:p>
            <a:r>
              <a:rPr lang="en-US" dirty="0"/>
              <a:t>			</a:t>
            </a:r>
            <a:r>
              <a:rPr lang="en-US" sz="2800" b="1" u="sng" dirty="0">
                <a:latin typeface="Times New Roman" panose="02020603050405020304" pitchFamily="18" charset="0"/>
                <a:cs typeface="Times New Roman" panose="02020603050405020304" pitchFamily="18" charset="0"/>
              </a:rPr>
              <a:t>Who are the End Users</a:t>
            </a:r>
            <a:endParaRPr lang="en-IN"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39A984-4A3C-89CF-636A-9B4BD1CB2DFC}"/>
              </a:ext>
            </a:extLst>
          </p:cNvPr>
          <p:cNvSpPr txBox="1"/>
          <p:nvPr/>
        </p:nvSpPr>
        <p:spPr>
          <a:xfrm>
            <a:off x="1321308" y="1493520"/>
            <a:ext cx="10474452" cy="507831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end users of the Analysis of Sample Superstore Dataset project can include various stakeholders within the Superstore company. These stakeholders may include:</a:t>
            </a:r>
          </a:p>
          <a:p>
            <a:pPr marL="285750" indent="-285750">
              <a:buClr>
                <a:schemeClr val="accent1"/>
              </a:buClr>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Management Team: </a:t>
            </a:r>
            <a:r>
              <a:rPr lang="en-US" dirty="0">
                <a:latin typeface="Times New Roman" panose="02020603050405020304" pitchFamily="18" charset="0"/>
                <a:cs typeface="Times New Roman" panose="02020603050405020304" pitchFamily="18" charset="0"/>
              </a:rPr>
              <a:t>The project's analysis and insights are primarily aimed at the management team of Sample Superstore. They are the key decision-makers who will utilize the findings to make strategic decisions and implement changes to improve the company's operations, sales, and profitability.</a:t>
            </a:r>
          </a:p>
          <a:p>
            <a:pPr marL="285750" indent="-285750">
              <a:buClr>
                <a:schemeClr val="accent1"/>
              </a:buClr>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 Business Analysts: </a:t>
            </a:r>
            <a:r>
              <a:rPr lang="en-US" dirty="0">
                <a:latin typeface="Times New Roman" panose="02020603050405020304" pitchFamily="18" charset="0"/>
                <a:cs typeface="Times New Roman" panose="02020603050405020304" pitchFamily="18" charset="0"/>
              </a:rPr>
              <a:t>Business analysts within Sample Superstore may use the project results to gain a deeper understanding of customer behavior, product performance, and sales trends. They can further analyze the insights and incorporate them into their reports and recommendations.</a:t>
            </a:r>
          </a:p>
          <a:p>
            <a:pPr marL="285750" indent="-285750">
              <a:buClr>
                <a:schemeClr val="accent1"/>
              </a:buClr>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Marketing Team: </a:t>
            </a:r>
            <a:r>
              <a:rPr lang="en-US" dirty="0">
                <a:latin typeface="Times New Roman" panose="02020603050405020304" pitchFamily="18" charset="0"/>
                <a:cs typeface="Times New Roman" panose="02020603050405020304" pitchFamily="18" charset="0"/>
              </a:rPr>
              <a:t>The marketing team can benefit from the project's findings to develop targeted marketing strategies based on customer segmentation and preferences. The analysis can help them identify potential customer segments to focus on and tailor marketing campaigns accordingly.</a:t>
            </a:r>
          </a:p>
          <a:p>
            <a:pPr marL="285750" indent="-285750">
              <a:buClr>
                <a:schemeClr val="accent1"/>
              </a:buClr>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Sales Team: </a:t>
            </a:r>
            <a:r>
              <a:rPr lang="en-US" dirty="0">
                <a:latin typeface="Times New Roman" panose="02020603050405020304" pitchFamily="18" charset="0"/>
                <a:cs typeface="Times New Roman" panose="02020603050405020304" pitchFamily="18" charset="0"/>
              </a:rPr>
              <a:t>The sales team can leverage the project's insights to optimize their sales approach. By understanding sales trends, product performance, and customer behavior, they can adapt their sales strategies to better meet customer demands and increase sales revenue.</a:t>
            </a:r>
          </a:p>
        </p:txBody>
      </p:sp>
    </p:spTree>
    <p:extLst>
      <p:ext uri="{BB962C8B-B14F-4D97-AF65-F5344CB8AC3E}">
        <p14:creationId xmlns:p14="http://schemas.microsoft.com/office/powerpoint/2010/main" val="416991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AC8932-1CC5-D56B-E904-2C789C02F23E}"/>
              </a:ext>
            </a:extLst>
          </p:cNvPr>
          <p:cNvSpPr txBox="1"/>
          <p:nvPr/>
        </p:nvSpPr>
        <p:spPr>
          <a:xfrm>
            <a:off x="1380744" y="1362135"/>
            <a:ext cx="10628376" cy="3139321"/>
          </a:xfrm>
          <a:prstGeom prst="rect">
            <a:avLst/>
          </a:prstGeom>
          <a:noFill/>
        </p:spPr>
        <p:txBody>
          <a:bodyPr wrap="square" rtlCol="0">
            <a:spAutoFit/>
          </a:bodyPr>
          <a:lstStyle/>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Operations Team: </a:t>
            </a:r>
            <a:r>
              <a:rPr lang="en-US" dirty="0">
                <a:latin typeface="Times New Roman" panose="02020603050405020304" pitchFamily="18" charset="0"/>
                <a:cs typeface="Times New Roman" panose="02020603050405020304" pitchFamily="18" charset="0"/>
              </a:rPr>
              <a:t>The operations team can utilize the project's recommendations to streamline processes, improve inventory management, and optimize supply chain operations. They can identify areas of improvement based on the analysis of product categories, profitability, and customer satisfaction.</a:t>
            </a:r>
          </a:p>
          <a:p>
            <a:pPr marL="285750" indent="-285750">
              <a:buClr>
                <a:schemeClr val="accent1"/>
              </a:buClr>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Finance Team: </a:t>
            </a:r>
            <a:r>
              <a:rPr lang="en-US" dirty="0">
                <a:latin typeface="Times New Roman" panose="02020603050405020304" pitchFamily="18" charset="0"/>
                <a:cs typeface="Times New Roman" panose="02020603050405020304" pitchFamily="18" charset="0"/>
              </a:rPr>
              <a:t>The finance team can benefit from the project's analysis of profitability and cost factors. The insights can help them identify cost-saving opportunities, evaluate the impact of discounts and shipping costs, and optimize pricing strategies.</a:t>
            </a:r>
          </a:p>
          <a:p>
            <a:pPr marL="285750" indent="-285750">
              <a:buClr>
                <a:schemeClr val="accent1"/>
              </a:buClr>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Data Analysts/Scientists: </a:t>
            </a:r>
            <a:r>
              <a:rPr lang="en-US" dirty="0">
                <a:latin typeface="Times New Roman" panose="02020603050405020304" pitchFamily="18" charset="0"/>
                <a:cs typeface="Times New Roman" panose="02020603050405020304" pitchFamily="18" charset="0"/>
              </a:rPr>
              <a:t>Data analysts or data scientists within the organization can use the project as a reference for similar analyses and as a benchmark for future data-driven projects. They can also contribute their expertise in analyzing the dataset and extracting insights.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7545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D7ED5B-B5D6-FB71-80D0-CF598317CE8C}"/>
              </a:ext>
            </a:extLst>
          </p:cNvPr>
          <p:cNvSpPr txBox="1">
            <a:spLocks/>
          </p:cNvSpPr>
          <p:nvPr/>
        </p:nvSpPr>
        <p:spPr>
          <a:xfrm>
            <a:off x="1249680" y="1016000"/>
            <a:ext cx="10942321" cy="5842000"/>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1600" dirty="0"/>
          </a:p>
          <a:p>
            <a:r>
              <a:rPr lang="en-US" sz="1600" b="1" dirty="0">
                <a:solidFill>
                  <a:schemeClr val="tx1"/>
                </a:solidFill>
                <a:latin typeface="Times New Roman" panose="02020603050405020304" pitchFamily="18" charset="0"/>
                <a:cs typeface="Times New Roman" panose="02020603050405020304" pitchFamily="18" charset="0"/>
              </a:rPr>
              <a:t>Solution: </a:t>
            </a:r>
            <a:r>
              <a:rPr lang="en-US" sz="1600" dirty="0">
                <a:solidFill>
                  <a:schemeClr val="tx1"/>
                </a:solidFill>
                <a:latin typeface="Times New Roman" panose="02020603050405020304" pitchFamily="18" charset="0"/>
                <a:cs typeface="Times New Roman" panose="02020603050405020304" pitchFamily="18" charset="0"/>
              </a:rPr>
              <a:t>The solution for the "Analysis of Superstore dataset" project involves conducting a comprehensive analysis of the Superstore dataset to 	gain insights into sales trends, customer behavior, and operational efficiency. This analysis will be carried out using various statistical and 	data mining techniques, as well as advanced visualization tools.</a:t>
            </a:r>
          </a:p>
          <a:p>
            <a:r>
              <a:rPr lang="en-US" sz="1600" dirty="0">
                <a:solidFill>
                  <a:schemeClr val="tx1"/>
                </a:solidFill>
                <a:latin typeface="Times New Roman" panose="02020603050405020304" pitchFamily="18" charset="0"/>
                <a:cs typeface="Times New Roman" panose="02020603050405020304" pitchFamily="18" charset="0"/>
              </a:rPr>
              <a:t> </a:t>
            </a:r>
            <a:r>
              <a:rPr lang="en-US" sz="1600" b="1" dirty="0">
                <a:solidFill>
                  <a:schemeClr val="tx1"/>
                </a:solidFill>
                <a:latin typeface="Times New Roman" panose="02020603050405020304" pitchFamily="18" charset="0"/>
                <a:cs typeface="Times New Roman" panose="02020603050405020304" pitchFamily="18" charset="0"/>
              </a:rPr>
              <a:t>Value Proposition</a:t>
            </a:r>
            <a:r>
              <a:rPr lang="en-US" sz="1600" dirty="0">
                <a:solidFill>
                  <a:schemeClr val="tx1"/>
                </a:solidFill>
                <a:latin typeface="Times New Roman" panose="02020603050405020304" pitchFamily="18" charset="0"/>
                <a:cs typeface="Times New Roman" panose="02020603050405020304" pitchFamily="18" charset="0"/>
              </a:rPr>
              <a:t>: Our solution provides the following value propositions</a:t>
            </a:r>
          </a:p>
          <a:p>
            <a:pPr>
              <a:buFont typeface="Wingdings" panose="05000000000000000000" pitchFamily="2" charset="2"/>
              <a:buChar char="q"/>
            </a:pPr>
            <a:r>
              <a:rPr lang="en-US" sz="1600" b="1" dirty="0">
                <a:solidFill>
                  <a:schemeClr val="tx1"/>
                </a:solidFill>
                <a:latin typeface="Times New Roman" panose="02020603050405020304" pitchFamily="18" charset="0"/>
                <a:cs typeface="Times New Roman" panose="02020603050405020304" pitchFamily="18" charset="0"/>
              </a:rPr>
              <a:t>Data-Driven Decision Making </a:t>
            </a:r>
            <a:r>
              <a:rPr lang="en-US" sz="1600" dirty="0">
                <a:solidFill>
                  <a:schemeClr val="tx1"/>
                </a:solidFill>
                <a:latin typeface="Times New Roman" panose="02020603050405020304" pitchFamily="18" charset="0"/>
                <a:cs typeface="Times New Roman" panose="02020603050405020304" pitchFamily="18" charset="0"/>
              </a:rPr>
              <a:t>: By analyzing the Superstore dataset, we enable data-driven decision making for store managers and marketing managers. They can make informed decisions based on comprehensive analysis, leading to improved store performance, optimized operations, and targeted marketing strategies.</a:t>
            </a:r>
          </a:p>
          <a:p>
            <a:pPr>
              <a:buFont typeface="Wingdings" panose="05000000000000000000" pitchFamily="2" charset="2"/>
              <a:buChar char="q"/>
            </a:pPr>
            <a:r>
              <a:rPr lang="en-US" sz="1600" b="1" dirty="0">
                <a:solidFill>
                  <a:schemeClr val="tx1"/>
                </a:solidFill>
                <a:latin typeface="Times New Roman" panose="02020603050405020304" pitchFamily="18" charset="0"/>
                <a:cs typeface="Times New Roman" panose="02020603050405020304" pitchFamily="18" charset="0"/>
              </a:rPr>
              <a:t>Enhanced Profitability </a:t>
            </a:r>
            <a:r>
              <a:rPr lang="en-US" sz="1600" dirty="0">
                <a:solidFill>
                  <a:schemeClr val="tx1"/>
                </a:solidFill>
                <a:latin typeface="Times New Roman" panose="02020603050405020304" pitchFamily="18" charset="0"/>
                <a:cs typeface="Times New Roman" panose="02020603050405020304" pitchFamily="18" charset="0"/>
              </a:rPr>
              <a:t>: Our analysis helps identify opportunities for increasing sales, improving inventory management, and reducing costs, ultimately leading to enhanced profitability for the Superstore. </a:t>
            </a:r>
          </a:p>
          <a:p>
            <a:pPr>
              <a:buFont typeface="Wingdings" panose="05000000000000000000" pitchFamily="2" charset="2"/>
              <a:buChar char="q"/>
            </a:pPr>
            <a:r>
              <a:rPr lang="en-US" sz="1600" b="1" dirty="0">
                <a:solidFill>
                  <a:schemeClr val="tx1"/>
                </a:solidFill>
                <a:latin typeface="Times New Roman" panose="02020603050405020304" pitchFamily="18" charset="0"/>
                <a:cs typeface="Times New Roman" panose="02020603050405020304" pitchFamily="18" charset="0"/>
              </a:rPr>
              <a:t>Customer Insights and Personalized Marketing </a:t>
            </a:r>
            <a:r>
              <a:rPr lang="en-US" sz="1600" dirty="0">
                <a:solidFill>
                  <a:schemeClr val="tx1"/>
                </a:solidFill>
                <a:latin typeface="Times New Roman" panose="02020603050405020304" pitchFamily="18" charset="0"/>
                <a:cs typeface="Times New Roman" panose="02020603050405020304" pitchFamily="18" charset="0"/>
              </a:rPr>
              <a:t>: By analyzing customer behavior, demographics, and preferences, our solution provides valuable insights to marketing managers. This enables them to develop personalized marketing campaigns, tailor promotions, and enhance customer engagement, resulting in increased customer satisfaction, retention, and ultimately, higher sales.</a:t>
            </a:r>
          </a:p>
          <a:p>
            <a:pPr>
              <a:buFont typeface="Wingdings" panose="05000000000000000000" pitchFamily="2" charset="2"/>
              <a:buChar char="q"/>
            </a:pPr>
            <a:r>
              <a:rPr lang="en-US" sz="1600" b="1" dirty="0">
                <a:solidFill>
                  <a:schemeClr val="tx1"/>
                </a:solidFill>
                <a:latin typeface="Times New Roman" panose="02020603050405020304" pitchFamily="18" charset="0"/>
                <a:cs typeface="Times New Roman" panose="02020603050405020304" pitchFamily="18" charset="0"/>
              </a:rPr>
              <a:t>Competitive Advantage </a:t>
            </a:r>
            <a:r>
              <a:rPr lang="en-US" sz="1600" dirty="0">
                <a:solidFill>
                  <a:schemeClr val="tx1"/>
                </a:solidFill>
                <a:latin typeface="Times New Roman" panose="02020603050405020304" pitchFamily="18" charset="0"/>
                <a:cs typeface="Times New Roman" panose="02020603050405020304" pitchFamily="18" charset="0"/>
              </a:rPr>
              <a:t>: Leveraging the power of data analysis, our solution provides the Superstore with a competitive advantage in the market.</a:t>
            </a:r>
            <a:endParaRPr lang="en-IN" sz="16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1600" b="1" dirty="0">
                <a:solidFill>
                  <a:schemeClr val="tx1"/>
                </a:solidFill>
                <a:latin typeface="Times New Roman" panose="02020603050405020304" pitchFamily="18" charset="0"/>
                <a:cs typeface="Times New Roman" panose="02020603050405020304" pitchFamily="18" charset="0"/>
              </a:rPr>
              <a:t>Cost Optimization: </a:t>
            </a:r>
            <a:r>
              <a:rPr lang="en-US" sz="1600" dirty="0">
                <a:solidFill>
                  <a:schemeClr val="tx1"/>
                </a:solidFill>
                <a:latin typeface="Times New Roman" panose="02020603050405020304" pitchFamily="18" charset="0"/>
                <a:cs typeface="Times New Roman" panose="02020603050405020304" pitchFamily="18" charset="0"/>
              </a:rPr>
              <a:t>Our profitability analysis highlights the most and least profitable products and identifies factors impacting profitability. This empowers the management team to optimize pricing, manage discounts, and streamline operations for cost savings.</a:t>
            </a:r>
          </a:p>
        </p:txBody>
      </p:sp>
      <p:sp>
        <p:nvSpPr>
          <p:cNvPr id="4" name="TextBox 3">
            <a:extLst>
              <a:ext uri="{FF2B5EF4-FFF2-40B4-BE49-F238E27FC236}">
                <a16:creationId xmlns:a16="http://schemas.microsoft.com/office/drawing/2014/main" id="{4D3FF423-DF5E-347E-E12C-7B512B9F89B6}"/>
              </a:ext>
            </a:extLst>
          </p:cNvPr>
          <p:cNvSpPr txBox="1"/>
          <p:nvPr/>
        </p:nvSpPr>
        <p:spPr>
          <a:xfrm>
            <a:off x="1925320" y="677271"/>
            <a:ext cx="8341360" cy="523220"/>
          </a:xfrm>
          <a:prstGeom prst="rect">
            <a:avLst/>
          </a:prstGeom>
          <a:noFill/>
        </p:spPr>
        <p:txBody>
          <a:bodyPr wrap="square" rtlCol="0">
            <a:spAutoFit/>
          </a:bodyPr>
          <a:lstStyle/>
          <a:p>
            <a:r>
              <a:rPr lang="en-US" dirty="0"/>
              <a:t>				</a:t>
            </a:r>
            <a:r>
              <a:rPr lang="en-US" sz="2800" b="1" u="sng" dirty="0">
                <a:latin typeface="Times New Roman" panose="02020603050405020304" pitchFamily="18" charset="0"/>
                <a:cs typeface="Times New Roman" panose="02020603050405020304" pitchFamily="18" charset="0"/>
              </a:rPr>
              <a:t>Solution and its Value Proposition</a:t>
            </a:r>
            <a:endParaRPr lang="en-IN"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824732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432</TotalTime>
  <Words>2391</Words>
  <Application>Microsoft Office PowerPoint</Application>
  <PresentationFormat>Widescreen</PresentationFormat>
  <Paragraphs>185</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Century Gothic</vt:lpstr>
      <vt:lpstr>Times New Roman</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Prasad Jadhav</dc:creator>
  <cp:lastModifiedBy>Prasad Jadhav</cp:lastModifiedBy>
  <cp:revision>16</cp:revision>
  <dcterms:created xsi:type="dcterms:W3CDTF">2023-07-22T06:10:42Z</dcterms:created>
  <dcterms:modified xsi:type="dcterms:W3CDTF">2023-07-23T13:48:26Z</dcterms:modified>
</cp:coreProperties>
</file>